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Roboto"/>
      <p:regular r:id="rId29"/>
      <p:bold r:id="rId30"/>
      <p:italic r:id="rId31"/>
      <p:boldItalic r:id="rId32"/>
    </p:embeddedFont>
    <p:embeddedFont>
      <p:font typeface="Nuni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Vinay Bojja"/>
  <p:cmAuthor clrIdx="1" id="1" initials="" lastIdx="1" name="Zhimin Me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429A7B-DAA1-4720-9141-8B9A374F8588}">
  <a:tblStyle styleId="{AF429A7B-DAA1-4720-9141-8B9A374F85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obo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4.xml"/><Relationship Id="rId33" Type="http://schemas.openxmlformats.org/officeDocument/2006/relationships/font" Target="fonts/Nunito-regular.fntdata"/><Relationship Id="rId10" Type="http://schemas.openxmlformats.org/officeDocument/2006/relationships/slide" Target="slides/slide3.xml"/><Relationship Id="rId32" Type="http://schemas.openxmlformats.org/officeDocument/2006/relationships/font" Target="fonts/Roboto-boldItalic.fntdata"/><Relationship Id="rId13" Type="http://schemas.openxmlformats.org/officeDocument/2006/relationships/slide" Target="slides/slide6.xml"/><Relationship Id="rId35" Type="http://schemas.openxmlformats.org/officeDocument/2006/relationships/font" Target="fonts/Nunito-italic.fntdata"/><Relationship Id="rId12" Type="http://schemas.openxmlformats.org/officeDocument/2006/relationships/slide" Target="slides/slide5.xml"/><Relationship Id="rId34" Type="http://schemas.openxmlformats.org/officeDocument/2006/relationships/font" Target="fonts/Nunito-bold.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Nuni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10T21:10:42.168">
    <p:pos x="824" y="615"/>
    <p:text>We can enter the url of the website from where we got the image.</p:text>
  </p:cm>
  <p:cm authorId="1" idx="1" dt="2024-05-10T21:10:42.168">
    <p:pos x="824" y="615"/>
    <p:text>https://www.linkedin.com/pulse/mastering-image-classification-vision-transformers-vit-ayoub-kirouane/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5-10T19:59:38.606">
    <p:pos x="421" y="802"/>
    <p:text>method used for calculating accuracy.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70c157eff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70c157eff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Hello Everyone,</a:t>
            </a:r>
            <a:br>
              <a:rPr lang="en">
                <a:solidFill>
                  <a:schemeClr val="dk1"/>
                </a:solidFill>
              </a:rPr>
            </a:br>
            <a:r>
              <a:rPr lang="en">
                <a:solidFill>
                  <a:schemeClr val="dk1"/>
                </a:solidFill>
              </a:rPr>
              <a:t>Welcome to our Emotion Detection project. Our team consists of myself Vinay Bojja and Zhimin Meng as the team members.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0c157eff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0c157eff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training dataset, there are 28,709 images. Among these, there are 7,215 images portraying happiness, 4,830 images depicting sadness, 4,097 images representing fear, and so forth, as illustrated on the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0c157eff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70c157eff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33A44"/>
                </a:solidFill>
                <a:latin typeface="Calibri"/>
                <a:ea typeface="Calibri"/>
                <a:cs typeface="Calibri"/>
                <a:sym typeface="Calibri"/>
              </a:rPr>
              <a:t>In the test dataset, there are 7,178 images. Among these, 1,774 images show happiness, 1,247 images show sadness, 1,024 images show fear, and so on, as depicted in the graph.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0c157eff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70c157eff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classify images into male and female categories, we employed a pre-trained model from Hugging Face, the name of which is displayed on the slide. Using this model, we determined the number of males and females in both the training and testing datasets. You can find these counts in the table provided above.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70c157eff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70c157eff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slide displays a graph showing the number of males and females in the dataset. In the training dataset, there are approximately 3,000 to 3,500 happy men, while the count of happy females is close to 4,000 and so on.</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70c157eff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70c157eff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first step in a ViT model is to split the image into multiple fixed-size patches. Imagine dividing a picture into a grid of smaller, equally-sized squares.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Each of these patches is then flattened and transformed into a data format that the model can process, known as embedding. This step is similar to converting words into vectors in natural language processing.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Then ViT adds positional information to each patch, helping the model understand where each piece originally fits in the image.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Transformer Encoder: These embedded patches, now with positional encodings, are fed into a transformer. The transformer uses mechanisms like self-attention to weigh the importance of one patch in relation to others, enabling it to learn complex relationships between different parts of the image.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Finally, the output from the transformer is passed through layers that act as a classifier, determining what object or feature the image represents.</a:t>
            </a:r>
            <a:endParaRPr>
              <a:solidFill>
                <a:schemeClr val="dk1"/>
              </a:solidFill>
            </a:endParaRPr>
          </a:p>
          <a:p>
            <a:pPr indent="0" lvl="0" marL="0" rtl="0" algn="l">
              <a:spcBef>
                <a:spcPts val="0"/>
              </a:spcBef>
              <a:spcAft>
                <a:spcPts val="0"/>
              </a:spcAft>
              <a:buNone/>
            </a:pPr>
            <a:r>
              <a:t/>
            </a:r>
            <a:endParaRPr sz="7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0c157eff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0c157eff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Timm(short for PyTorch Image Models) </a:t>
            </a:r>
            <a:endParaRPr/>
          </a:p>
          <a:p>
            <a:pPr indent="0" lvl="0" marL="0" rtl="0" algn="l">
              <a:spcBef>
                <a:spcPts val="0"/>
              </a:spcBef>
              <a:spcAft>
                <a:spcPts val="0"/>
              </a:spcAft>
              <a:buNone/>
            </a:pPr>
            <a:r>
              <a:rPr lang="en"/>
              <a:t>EfficientNet scales up simplified CNNs in a more structured way using a compound coefficient to scale depth, width, and resolution uniformly.</a:t>
            </a:r>
            <a:endParaRPr/>
          </a:p>
          <a:p>
            <a:pPr indent="0" lvl="0" marL="0" rtl="0" algn="l">
              <a:spcBef>
                <a:spcPts val="0"/>
              </a:spcBef>
              <a:spcAft>
                <a:spcPts val="0"/>
              </a:spcAft>
              <a:buNone/>
            </a:pPr>
            <a:r>
              <a:rPr lang="en"/>
              <a:t>MobileNets use depthwise separable convolutions to reduce the number of parameters and the computational cost.</a:t>
            </a:r>
            <a:endParaRPr/>
          </a:p>
          <a:p>
            <a:pPr indent="0" lvl="0" marL="0" rtl="0" algn="l">
              <a:spcBef>
                <a:spcPts val="0"/>
              </a:spcBef>
              <a:spcAft>
                <a:spcPts val="0"/>
              </a:spcAft>
              <a:buNone/>
            </a:pPr>
            <a:r>
              <a:rPr lang="en"/>
              <a:t>ShuffleNets utilize pointwise group convolutions and channel shuffle operations to further reduce computational requirements while maintaining a reasonable level of accuracy.</a:t>
            </a:r>
            <a:endParaRPr/>
          </a:p>
          <a:p>
            <a:pPr indent="0" lvl="0" marL="0" rtl="0" algn="l">
              <a:spcBef>
                <a:spcPts val="0"/>
              </a:spcBef>
              <a:spcAft>
                <a:spcPts val="0"/>
              </a:spcAft>
              <a:buNone/>
            </a:pPr>
            <a:r>
              <a:rPr lang="en"/>
              <a:t>MobileVIT combines the architecture of Vision Transformers with the principles of MobileNets to create a lightweight, efficient model suited for mobile devices.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0c157eff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70c157eff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70cdf722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70cdf722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 me give control of slides to vinay.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0c157eff3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70c157eff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as Zhimin mentioned earlier, we used 30% of the data for training and 100% for testing. Upon testing the CNN model on the test data, we got 49.13% accuracy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0d37967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0d37967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graph in the slide represents the correctness of emotions predicted by the CNN model. As we can see, most of the predictions are correct for neutral emotion. Whereas for happy and sad emotions, we can say that almost all the </a:t>
            </a:r>
            <a:r>
              <a:rPr lang="en"/>
              <a:t>predictions are </a:t>
            </a:r>
            <a:r>
              <a:rPr lang="en"/>
              <a:t>incorrect.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0c157eff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0c157eff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Most of you might be aware of this iconic scene from Peaky Blinders where Grace asks Thomas Shelby whether he is Happy or Sad?. Instead of asking him the question she could have used CNN or ViT model to predict his emotion. And we can help her </a:t>
            </a:r>
            <a:r>
              <a:rPr lang="en">
                <a:solidFill>
                  <a:schemeClr val="dk1"/>
                </a:solidFill>
              </a:rPr>
              <a:t>compare</a:t>
            </a:r>
            <a:r>
              <a:rPr lang="en">
                <a:solidFill>
                  <a:schemeClr val="dk1"/>
                </a:solidFill>
              </a:rPr>
              <a:t> which model is best for </a:t>
            </a:r>
            <a:r>
              <a:rPr lang="en">
                <a:solidFill>
                  <a:schemeClr val="dk1"/>
                </a:solidFill>
              </a:rPr>
              <a:t>analysing his emotion in further slides.</a:t>
            </a:r>
            <a:r>
              <a:rPr lang="en">
                <a:solidFill>
                  <a:schemeClr val="dk1"/>
                </a:solidFill>
              </a:rP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0c157eff3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0c157eff3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Cnns are weel suited for tasks where local features are critical whereas ViT excels in capturing global relationships in images. </a:t>
            </a:r>
            <a:br>
              <a:rPr lang="en"/>
            </a:br>
            <a:r>
              <a:rPr lang="en"/>
              <a:t>Cnns are ideal when computational resources are limited whereas ViT demands </a:t>
            </a:r>
            <a:r>
              <a:rPr lang="en"/>
              <a:t>computational</a:t>
            </a:r>
            <a:r>
              <a:rPr lang="en"/>
              <a:t> requirements for training. </a:t>
            </a:r>
            <a:br>
              <a:rPr lang="en"/>
            </a:br>
            <a:r>
              <a:rPr lang="en"/>
              <a:t>Cnns have </a:t>
            </a:r>
            <a:r>
              <a:rPr lang="en"/>
              <a:t>potential</a:t>
            </a:r>
            <a:r>
              <a:rPr lang="en"/>
              <a:t> scalability issues with large dataset whereas ViT are more scalable as they process images in a tokenized format.</a:t>
            </a:r>
            <a:br>
              <a:rPr lang="en"/>
            </a:br>
            <a:br>
              <a:rPr lang="en"/>
            </a:br>
            <a:r>
              <a:rPr lang="en"/>
              <a:t>To conclude, we will recommend grace to use CNN if she has low </a:t>
            </a:r>
            <a:r>
              <a:rPr lang="en"/>
              <a:t>quality</a:t>
            </a:r>
            <a:r>
              <a:rPr lang="en"/>
              <a:t> image. And If she has high quality image then, then we would recommend using ViT.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70c157eff3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70c157eff3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0d37967a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70d37967a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project aims to compare different approaches for detecting emotions from facial images. Specifically, I will investigate how various deep learning techniques perform in recognizing different human emotions such as happiness, sadness, anger, surprise, fear, and disgust.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0c157eff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0c157eff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project has applications in various fields such as healthcare, marketing and many more.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70c157eff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70c157eff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Understanding human emotions from visual cues can enhance user experience in applications like virtual assistants, sentiment analysis in social media, and mental health monitoring.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0c157eff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0c157eff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Previous approaches in emotion detection has primarily focused on utilizing traditional machine learning techniques such as support vector machines (SVMs), decision trees, and ensemble methods. While these approaches have shown some success, they often struggle to capture complex patterns present in facial expressions.</a:t>
            </a:r>
            <a:br>
              <a:rPr lang="en">
                <a:solidFill>
                  <a:schemeClr val="dk1"/>
                </a:solidFill>
              </a:rPr>
            </a:br>
            <a:br>
              <a:rPr lang="en">
                <a:solidFill>
                  <a:schemeClr val="dk1"/>
                </a:solidFill>
              </a:rPr>
            </a:br>
            <a:r>
              <a:rPr lang="en">
                <a:solidFill>
                  <a:schemeClr val="dk1"/>
                </a:solidFill>
              </a:rPr>
              <a:t>In recent years, deep learning techniques, particularly Convolutional Neural Networks (CNNs), have emerged as powerful tools for image classification tasks, including emotion recognition. CNNs have demonstrated the ability to automatically learn relevant features from raw pixel data, making them well-suited for tasks involving visual information.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0fdabc9c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70fdabc9c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The survey emphasizes the importance of reliable datasets for training and validating FER models. </a:t>
            </a:r>
            <a:r>
              <a:rPr lang="en" sz="1300">
                <a:solidFill>
                  <a:schemeClr val="dk1"/>
                </a:solidFill>
              </a:rPr>
              <a:t>highlight their importance for advancing future research. From our findings, we observed that traditional methods always outperformed deep learning in terms of precision. However, it's essential to note that deep learning models like Convolutional Neural Networks (CNNs) or via, tend to excel as the dataset's size and diversity grow. This key insight pushes the field of FER towards enhancing data collection and processing methods to fully tap into the capabilities of neural network frameworks.</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0c157eff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0c157eff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obtained the data from kaggle.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0c157eff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70c157eff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delve into the dataset. It contains a total of 35,685 images, including both training and testing data. </a:t>
            </a:r>
            <a:endParaRPr/>
          </a:p>
          <a:p>
            <a:pPr indent="0" lvl="0" marL="0" rtl="0" algn="l">
              <a:spcBef>
                <a:spcPts val="0"/>
              </a:spcBef>
              <a:spcAft>
                <a:spcPts val="0"/>
              </a:spcAft>
              <a:buNone/>
            </a:pPr>
            <a:r>
              <a:rPr lang="en"/>
              <a:t>The images are organized into folders based on different emotions like happiness, neutrality, sadness, anger, surprise, disgust, and fear.</a:t>
            </a:r>
            <a:endParaRPr/>
          </a:p>
          <a:p>
            <a:pPr indent="0" lvl="0" marL="0" rtl="0" algn="l">
              <a:spcBef>
                <a:spcPts val="0"/>
              </a:spcBef>
              <a:spcAft>
                <a:spcPts val="0"/>
              </a:spcAft>
              <a:buNone/>
            </a:pPr>
            <a:r>
              <a:rPr lang="en"/>
              <a:t>Each image is sized at 48 x 48 pixels and is in grayscale.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hyperlink" Target="https://www.linkedin.com/pulse/mastering-image-classification-vision-transformers-vit-ayoub-kirouan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nvSpPr>
        <p:spPr>
          <a:xfrm>
            <a:off x="1494200" y="1440600"/>
            <a:ext cx="6090300" cy="1448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sz="3300">
                <a:solidFill>
                  <a:srgbClr val="AF7B51"/>
                </a:solidFill>
                <a:latin typeface="Calibri"/>
                <a:ea typeface="Calibri"/>
                <a:cs typeface="Calibri"/>
                <a:sym typeface="Calibri"/>
              </a:rPr>
              <a:t>Project Title: Emotion Detection</a:t>
            </a:r>
            <a:endParaRPr sz="3300">
              <a:solidFill>
                <a:srgbClr val="AF7B51"/>
              </a:solidFill>
              <a:latin typeface="Calibri"/>
              <a:ea typeface="Calibri"/>
              <a:cs typeface="Calibri"/>
              <a:sym typeface="Calibri"/>
            </a:endParaRPr>
          </a:p>
        </p:txBody>
      </p:sp>
      <p:sp>
        <p:nvSpPr>
          <p:cNvPr id="129" name="Google Shape;129;p13"/>
          <p:cNvSpPr txBox="1"/>
          <p:nvPr/>
        </p:nvSpPr>
        <p:spPr>
          <a:xfrm>
            <a:off x="1858700" y="2823440"/>
            <a:ext cx="5361300" cy="1157100"/>
          </a:xfrm>
          <a:prstGeom prst="rect">
            <a:avLst/>
          </a:prstGeom>
          <a:noFill/>
          <a:ln>
            <a:noFill/>
          </a:ln>
        </p:spPr>
        <p:txBody>
          <a:bodyPr anchorCtr="0" anchor="t" bIns="91425" lIns="91425" spcFirstLastPara="1" rIns="91425" wrap="square" tIns="91425">
            <a:normAutofit/>
          </a:bodyPr>
          <a:lstStyle/>
          <a:p>
            <a:pPr indent="0" lvl="0" marL="0" rtl="0" algn="just">
              <a:spcBef>
                <a:spcPts val="0"/>
              </a:spcBef>
              <a:spcAft>
                <a:spcPts val="0"/>
              </a:spcAft>
              <a:buNone/>
            </a:pPr>
            <a:r>
              <a:rPr lang="en" sz="2100">
                <a:solidFill>
                  <a:srgbClr val="AF7B51"/>
                </a:solidFill>
                <a:latin typeface="Calibri"/>
                <a:ea typeface="Calibri"/>
                <a:cs typeface="Calibri"/>
                <a:sym typeface="Calibri"/>
              </a:rPr>
              <a:t>Team Members: </a:t>
            </a:r>
            <a:endParaRPr sz="2100">
              <a:solidFill>
                <a:srgbClr val="AF7B51"/>
              </a:solidFill>
              <a:latin typeface="Calibri"/>
              <a:ea typeface="Calibri"/>
              <a:cs typeface="Calibri"/>
              <a:sym typeface="Calibri"/>
            </a:endParaRPr>
          </a:p>
          <a:p>
            <a:pPr indent="-361950" lvl="0" marL="457200" rtl="0" algn="just">
              <a:spcBef>
                <a:spcPts val="0"/>
              </a:spcBef>
              <a:spcAft>
                <a:spcPts val="0"/>
              </a:spcAft>
              <a:buClr>
                <a:srgbClr val="AF7B51"/>
              </a:buClr>
              <a:buSzPts val="2100"/>
              <a:buFont typeface="Calibri"/>
              <a:buChar char="●"/>
            </a:pPr>
            <a:r>
              <a:rPr lang="en" sz="2100">
                <a:solidFill>
                  <a:srgbClr val="AF7B51"/>
                </a:solidFill>
                <a:latin typeface="Calibri"/>
                <a:ea typeface="Calibri"/>
                <a:cs typeface="Calibri"/>
                <a:sym typeface="Calibri"/>
              </a:rPr>
              <a:t>Vinay Bojja</a:t>
            </a:r>
            <a:endParaRPr sz="2100">
              <a:solidFill>
                <a:srgbClr val="AF7B51"/>
              </a:solidFill>
              <a:latin typeface="Calibri"/>
              <a:ea typeface="Calibri"/>
              <a:cs typeface="Calibri"/>
              <a:sym typeface="Calibri"/>
            </a:endParaRPr>
          </a:p>
          <a:p>
            <a:pPr indent="-361950" lvl="0" marL="457200" rtl="0" algn="just">
              <a:spcBef>
                <a:spcPts val="0"/>
              </a:spcBef>
              <a:spcAft>
                <a:spcPts val="0"/>
              </a:spcAft>
              <a:buClr>
                <a:srgbClr val="AF7B51"/>
              </a:buClr>
              <a:buSzPts val="2100"/>
              <a:buFont typeface="Calibri"/>
              <a:buChar char="●"/>
            </a:pPr>
            <a:r>
              <a:rPr lang="en" sz="2100">
                <a:solidFill>
                  <a:srgbClr val="AF7B51"/>
                </a:solidFill>
                <a:latin typeface="Calibri"/>
                <a:ea typeface="Calibri"/>
                <a:cs typeface="Calibri"/>
                <a:sym typeface="Calibri"/>
              </a:rPr>
              <a:t>Zhimin Meng</a:t>
            </a:r>
            <a:endParaRPr sz="2100">
              <a:solidFill>
                <a:srgbClr val="AF7B5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819150" y="547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Dataset</a:t>
            </a:r>
            <a:endParaRPr/>
          </a:p>
        </p:txBody>
      </p:sp>
      <p:sp>
        <p:nvSpPr>
          <p:cNvPr id="201" name="Google Shape;201;p22"/>
          <p:cNvSpPr txBox="1"/>
          <p:nvPr>
            <p:ph idx="1" type="body"/>
          </p:nvPr>
        </p:nvSpPr>
        <p:spPr>
          <a:xfrm>
            <a:off x="819150" y="1395650"/>
            <a:ext cx="3619200" cy="284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Total images: 28,709 </a:t>
            </a:r>
            <a:endParaRPr/>
          </a:p>
          <a:p>
            <a:pPr indent="0" lvl="0" marL="0" rtl="0" algn="l">
              <a:spcBef>
                <a:spcPts val="1200"/>
              </a:spcBef>
              <a:spcAft>
                <a:spcPts val="0"/>
              </a:spcAft>
              <a:buNone/>
            </a:pPr>
            <a:r>
              <a:rPr lang="en"/>
              <a:t>Classes:</a:t>
            </a:r>
            <a:endParaRPr/>
          </a:p>
          <a:p>
            <a:pPr indent="-311150" lvl="0" marL="457200" rtl="0" algn="l">
              <a:spcBef>
                <a:spcPts val="1200"/>
              </a:spcBef>
              <a:spcAft>
                <a:spcPts val="0"/>
              </a:spcAft>
              <a:buSzPts val="1300"/>
              <a:buChar char="●"/>
            </a:pPr>
            <a:r>
              <a:rPr lang="en"/>
              <a:t>'happy': 7215</a:t>
            </a:r>
            <a:endParaRPr/>
          </a:p>
          <a:p>
            <a:pPr indent="-311150" lvl="0" marL="457200" rtl="0" algn="l">
              <a:spcBef>
                <a:spcPts val="0"/>
              </a:spcBef>
              <a:spcAft>
                <a:spcPts val="0"/>
              </a:spcAft>
              <a:buSzPts val="1300"/>
              <a:buChar char="●"/>
            </a:pPr>
            <a:r>
              <a:rPr lang="en"/>
              <a:t>'sad': 4830</a:t>
            </a:r>
            <a:endParaRPr/>
          </a:p>
          <a:p>
            <a:pPr indent="-311150" lvl="0" marL="457200" rtl="0" algn="l">
              <a:spcBef>
                <a:spcPts val="0"/>
              </a:spcBef>
              <a:spcAft>
                <a:spcPts val="0"/>
              </a:spcAft>
              <a:buSzPts val="1300"/>
              <a:buChar char="●"/>
            </a:pPr>
            <a:r>
              <a:rPr lang="en"/>
              <a:t>'fearful': 4097</a:t>
            </a:r>
            <a:endParaRPr/>
          </a:p>
          <a:p>
            <a:pPr indent="-311150" lvl="0" marL="457200" rtl="0" algn="l">
              <a:spcBef>
                <a:spcPts val="0"/>
              </a:spcBef>
              <a:spcAft>
                <a:spcPts val="0"/>
              </a:spcAft>
              <a:buSzPts val="1300"/>
              <a:buChar char="●"/>
            </a:pPr>
            <a:r>
              <a:rPr lang="en"/>
              <a:t>'neutral': 4965</a:t>
            </a:r>
            <a:endParaRPr/>
          </a:p>
          <a:p>
            <a:pPr indent="-311150" lvl="0" marL="457200" rtl="0" algn="l">
              <a:spcBef>
                <a:spcPts val="0"/>
              </a:spcBef>
              <a:spcAft>
                <a:spcPts val="0"/>
              </a:spcAft>
              <a:buSzPts val="1300"/>
              <a:buChar char="●"/>
            </a:pPr>
            <a:r>
              <a:rPr lang="en"/>
              <a:t>'angry': 3995</a:t>
            </a:r>
            <a:endParaRPr/>
          </a:p>
          <a:p>
            <a:pPr indent="-311150" lvl="0" marL="457200" rtl="0" algn="l">
              <a:spcBef>
                <a:spcPts val="0"/>
              </a:spcBef>
              <a:spcAft>
                <a:spcPts val="0"/>
              </a:spcAft>
              <a:buSzPts val="1300"/>
              <a:buChar char="●"/>
            </a:pPr>
            <a:r>
              <a:rPr lang="en"/>
              <a:t>'disgusted': 436</a:t>
            </a:r>
            <a:endParaRPr/>
          </a:p>
          <a:p>
            <a:pPr indent="-311150" lvl="0" marL="457200" rtl="0" algn="l">
              <a:spcBef>
                <a:spcPts val="0"/>
              </a:spcBef>
              <a:spcAft>
                <a:spcPts val="0"/>
              </a:spcAft>
              <a:buSzPts val="1300"/>
              <a:buChar char="●"/>
            </a:pPr>
            <a:r>
              <a:rPr lang="en"/>
              <a:t>'surprised': 3171</a:t>
            </a:r>
            <a:endParaRPr/>
          </a:p>
        </p:txBody>
      </p:sp>
      <p:pic>
        <p:nvPicPr>
          <p:cNvPr id="202" name="Google Shape;202;p22"/>
          <p:cNvPicPr preferRelativeResize="0"/>
          <p:nvPr/>
        </p:nvPicPr>
        <p:blipFill>
          <a:blip r:embed="rId3">
            <a:alphaModFix/>
          </a:blip>
          <a:stretch>
            <a:fillRect/>
          </a:stretch>
        </p:blipFill>
        <p:spPr>
          <a:xfrm>
            <a:off x="4438225" y="586793"/>
            <a:ext cx="3886625" cy="38785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819150" y="585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 Dataset</a:t>
            </a:r>
            <a:endParaRPr/>
          </a:p>
        </p:txBody>
      </p:sp>
      <p:sp>
        <p:nvSpPr>
          <p:cNvPr id="208" name="Google Shape;208;p23"/>
          <p:cNvSpPr txBox="1"/>
          <p:nvPr>
            <p:ph idx="1" type="body"/>
          </p:nvPr>
        </p:nvSpPr>
        <p:spPr>
          <a:xfrm>
            <a:off x="819150" y="1472725"/>
            <a:ext cx="3753000" cy="28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Total Images: 7178</a:t>
            </a:r>
            <a:endParaRPr/>
          </a:p>
          <a:p>
            <a:pPr indent="0" lvl="0" marL="0" rtl="0" algn="l">
              <a:spcBef>
                <a:spcPts val="1200"/>
              </a:spcBef>
              <a:spcAft>
                <a:spcPts val="0"/>
              </a:spcAft>
              <a:buNone/>
            </a:pPr>
            <a:r>
              <a:rPr lang="en"/>
              <a:t>Classes:</a:t>
            </a:r>
            <a:endParaRPr/>
          </a:p>
          <a:p>
            <a:pPr indent="-311150" lvl="0" marL="457200" rtl="0" algn="l">
              <a:spcBef>
                <a:spcPts val="1200"/>
              </a:spcBef>
              <a:spcAft>
                <a:spcPts val="0"/>
              </a:spcAft>
              <a:buSzPts val="1300"/>
              <a:buChar char="●"/>
            </a:pPr>
            <a:r>
              <a:rPr lang="en"/>
              <a:t>'happy': 1774</a:t>
            </a:r>
            <a:endParaRPr/>
          </a:p>
          <a:p>
            <a:pPr indent="-311150" lvl="0" marL="457200" rtl="0" algn="l">
              <a:spcBef>
                <a:spcPts val="0"/>
              </a:spcBef>
              <a:spcAft>
                <a:spcPts val="0"/>
              </a:spcAft>
              <a:buSzPts val="1300"/>
              <a:buChar char="●"/>
            </a:pPr>
            <a:r>
              <a:rPr lang="en"/>
              <a:t>'sad': 1247</a:t>
            </a:r>
            <a:endParaRPr/>
          </a:p>
          <a:p>
            <a:pPr indent="-311150" lvl="0" marL="457200" rtl="0" algn="l">
              <a:spcBef>
                <a:spcPts val="0"/>
              </a:spcBef>
              <a:spcAft>
                <a:spcPts val="0"/>
              </a:spcAft>
              <a:buSzPts val="1300"/>
              <a:buChar char="●"/>
            </a:pPr>
            <a:r>
              <a:rPr lang="en"/>
              <a:t>'fearful': 1024</a:t>
            </a:r>
            <a:endParaRPr/>
          </a:p>
          <a:p>
            <a:pPr indent="-311150" lvl="0" marL="457200" rtl="0" algn="l">
              <a:spcBef>
                <a:spcPts val="0"/>
              </a:spcBef>
              <a:spcAft>
                <a:spcPts val="0"/>
              </a:spcAft>
              <a:buSzPts val="1300"/>
              <a:buChar char="●"/>
            </a:pPr>
            <a:r>
              <a:rPr lang="en"/>
              <a:t>'neutral': 1233</a:t>
            </a:r>
            <a:endParaRPr/>
          </a:p>
          <a:p>
            <a:pPr indent="-311150" lvl="0" marL="457200" rtl="0" algn="l">
              <a:spcBef>
                <a:spcPts val="0"/>
              </a:spcBef>
              <a:spcAft>
                <a:spcPts val="0"/>
              </a:spcAft>
              <a:buSzPts val="1300"/>
              <a:buChar char="●"/>
            </a:pPr>
            <a:r>
              <a:rPr lang="en"/>
              <a:t>'angry': 958</a:t>
            </a:r>
            <a:endParaRPr/>
          </a:p>
          <a:p>
            <a:pPr indent="-311150" lvl="0" marL="457200" rtl="0" algn="l">
              <a:spcBef>
                <a:spcPts val="0"/>
              </a:spcBef>
              <a:spcAft>
                <a:spcPts val="0"/>
              </a:spcAft>
              <a:buSzPts val="1300"/>
              <a:buChar char="●"/>
            </a:pPr>
            <a:r>
              <a:rPr lang="en"/>
              <a:t>'disgusted': 111</a:t>
            </a:r>
            <a:endParaRPr/>
          </a:p>
          <a:p>
            <a:pPr indent="-311150" lvl="0" marL="457200" rtl="0" algn="l">
              <a:spcBef>
                <a:spcPts val="0"/>
              </a:spcBef>
              <a:spcAft>
                <a:spcPts val="0"/>
              </a:spcAft>
              <a:buSzPts val="1300"/>
              <a:buChar char="●"/>
            </a:pPr>
            <a:r>
              <a:rPr lang="en"/>
              <a:t>'surprised': 831</a:t>
            </a:r>
            <a:endParaRPr/>
          </a:p>
        </p:txBody>
      </p:sp>
      <p:pic>
        <p:nvPicPr>
          <p:cNvPr id="209" name="Google Shape;209;p23"/>
          <p:cNvPicPr preferRelativeResize="0"/>
          <p:nvPr/>
        </p:nvPicPr>
        <p:blipFill>
          <a:blip r:embed="rId3">
            <a:alphaModFix/>
          </a:blip>
          <a:stretch>
            <a:fillRect/>
          </a:stretch>
        </p:blipFill>
        <p:spPr>
          <a:xfrm>
            <a:off x="4438225" y="607950"/>
            <a:ext cx="3886625" cy="3927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nvSpPr>
        <p:spPr>
          <a:xfrm>
            <a:off x="952500" y="423800"/>
            <a:ext cx="70698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Utilized </a:t>
            </a:r>
            <a:r>
              <a:rPr lang="en" sz="1300" u="sng">
                <a:solidFill>
                  <a:schemeClr val="dk2"/>
                </a:solidFill>
                <a:latin typeface="Calibri"/>
                <a:ea typeface="Calibri"/>
                <a:cs typeface="Calibri"/>
                <a:sym typeface="Calibri"/>
              </a:rPr>
              <a:t>"rizvandwiki/gender-classification"</a:t>
            </a:r>
            <a:r>
              <a:rPr lang="en" sz="1300">
                <a:solidFill>
                  <a:schemeClr val="dk2"/>
                </a:solidFill>
                <a:latin typeface="Calibri"/>
                <a:ea typeface="Calibri"/>
                <a:cs typeface="Calibri"/>
                <a:sym typeface="Calibri"/>
              </a:rPr>
              <a:t> pre-trained model deployed on Hugging Face to categorize images as male or female. The statistics are below.</a:t>
            </a:r>
            <a:endParaRPr sz="1300">
              <a:solidFill>
                <a:schemeClr val="dk2"/>
              </a:solidFill>
              <a:latin typeface="Calibri"/>
              <a:ea typeface="Calibri"/>
              <a:cs typeface="Calibri"/>
              <a:sym typeface="Calibri"/>
            </a:endParaRPr>
          </a:p>
          <a:p>
            <a:pPr indent="0" lvl="0" marL="0" rtl="0" algn="l">
              <a:spcBef>
                <a:spcPts val="0"/>
              </a:spcBef>
              <a:spcAft>
                <a:spcPts val="0"/>
              </a:spcAft>
              <a:buNone/>
            </a:pPr>
            <a:br>
              <a:rPr lang="en" sz="1300">
                <a:solidFill>
                  <a:schemeClr val="dk2"/>
                </a:solidFill>
                <a:latin typeface="Calibri"/>
                <a:ea typeface="Calibri"/>
                <a:cs typeface="Calibri"/>
                <a:sym typeface="Calibri"/>
              </a:rPr>
            </a:br>
            <a:endParaRPr sz="1300">
              <a:solidFill>
                <a:schemeClr val="dk2"/>
              </a:solidFill>
              <a:latin typeface="Calibri"/>
              <a:ea typeface="Calibri"/>
              <a:cs typeface="Calibri"/>
              <a:sym typeface="Calibri"/>
            </a:endParaRPr>
          </a:p>
        </p:txBody>
      </p:sp>
      <p:graphicFrame>
        <p:nvGraphicFramePr>
          <p:cNvPr id="215" name="Google Shape;215;p24"/>
          <p:cNvGraphicFramePr/>
          <p:nvPr/>
        </p:nvGraphicFramePr>
        <p:xfrm>
          <a:off x="952500" y="1336725"/>
          <a:ext cx="3000000" cy="3000000"/>
        </p:xfrm>
        <a:graphic>
          <a:graphicData uri="http://schemas.openxmlformats.org/drawingml/2006/table">
            <a:tbl>
              <a:tblPr>
                <a:noFill/>
                <a:tableStyleId>{AF429A7B-DAA1-4720-9141-8B9A374F8588}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Male(Train)</a:t>
                      </a:r>
                      <a:endParaRPr/>
                    </a:p>
                  </a:txBody>
                  <a:tcPr marT="91425" marB="91425" marR="91425" marL="91425"/>
                </a:tc>
                <a:tc>
                  <a:txBody>
                    <a:bodyPr/>
                    <a:lstStyle/>
                    <a:p>
                      <a:pPr indent="0" lvl="0" marL="0" rtl="0" algn="l">
                        <a:spcBef>
                          <a:spcPts val="0"/>
                        </a:spcBef>
                        <a:spcAft>
                          <a:spcPts val="0"/>
                        </a:spcAft>
                        <a:buNone/>
                      </a:pPr>
                      <a:r>
                        <a:rPr lang="en"/>
                        <a:t>Female(Train)</a:t>
                      </a:r>
                      <a:endParaRPr/>
                    </a:p>
                  </a:txBody>
                  <a:tcPr marT="91425" marB="91425" marR="91425" marL="91425"/>
                </a:tc>
                <a:tc>
                  <a:txBody>
                    <a:bodyPr/>
                    <a:lstStyle/>
                    <a:p>
                      <a:pPr indent="0" lvl="0" marL="0" rtl="0" algn="l">
                        <a:spcBef>
                          <a:spcPts val="0"/>
                        </a:spcBef>
                        <a:spcAft>
                          <a:spcPts val="0"/>
                        </a:spcAft>
                        <a:buNone/>
                      </a:pPr>
                      <a:r>
                        <a:rPr lang="en"/>
                        <a:t>Male(Test)</a:t>
                      </a:r>
                      <a:endParaRPr/>
                    </a:p>
                  </a:txBody>
                  <a:tcPr marT="91425" marB="91425" marR="91425" marL="91425"/>
                </a:tc>
                <a:tc>
                  <a:txBody>
                    <a:bodyPr/>
                    <a:lstStyle/>
                    <a:p>
                      <a:pPr indent="0" lvl="0" marL="0" rtl="0" algn="l">
                        <a:spcBef>
                          <a:spcPts val="0"/>
                        </a:spcBef>
                        <a:spcAft>
                          <a:spcPts val="0"/>
                        </a:spcAft>
                        <a:buNone/>
                      </a:pPr>
                      <a:r>
                        <a:rPr lang="en"/>
                        <a:t>Female(Test)</a:t>
                      </a:r>
                      <a:endParaRPr/>
                    </a:p>
                  </a:txBody>
                  <a:tcPr marT="91425" marB="91425" marR="91425" marL="91425"/>
                </a:tc>
              </a:tr>
              <a:tr h="381000">
                <a:tc>
                  <a:txBody>
                    <a:bodyPr/>
                    <a:lstStyle/>
                    <a:p>
                      <a:pPr indent="0" lvl="0" marL="0" rtl="0" algn="l">
                        <a:spcBef>
                          <a:spcPts val="0"/>
                        </a:spcBef>
                        <a:spcAft>
                          <a:spcPts val="0"/>
                        </a:spcAft>
                        <a:buNone/>
                      </a:pPr>
                      <a:r>
                        <a:rPr lang="en"/>
                        <a:t>Happy</a:t>
                      </a:r>
                      <a:endParaRPr/>
                    </a:p>
                  </a:txBody>
                  <a:tcPr marT="91425" marB="91425" marR="91425" marL="91425"/>
                </a:tc>
                <a:tc>
                  <a:txBody>
                    <a:bodyPr/>
                    <a:lstStyle/>
                    <a:p>
                      <a:pPr indent="0" lvl="0" marL="0" rtl="0" algn="l">
                        <a:spcBef>
                          <a:spcPts val="0"/>
                        </a:spcBef>
                        <a:spcAft>
                          <a:spcPts val="0"/>
                        </a:spcAft>
                        <a:buNone/>
                      </a:pPr>
                      <a:r>
                        <a:rPr lang="en"/>
                        <a:t>3270</a:t>
                      </a:r>
                      <a:endParaRPr/>
                    </a:p>
                  </a:txBody>
                  <a:tcPr marT="91425" marB="91425" marR="91425" marL="91425"/>
                </a:tc>
                <a:tc>
                  <a:txBody>
                    <a:bodyPr/>
                    <a:lstStyle/>
                    <a:p>
                      <a:pPr indent="0" lvl="0" marL="0" rtl="0" algn="l">
                        <a:spcBef>
                          <a:spcPts val="0"/>
                        </a:spcBef>
                        <a:spcAft>
                          <a:spcPts val="0"/>
                        </a:spcAft>
                        <a:buNone/>
                      </a:pPr>
                      <a:r>
                        <a:rPr lang="en"/>
                        <a:t>3945</a:t>
                      </a:r>
                      <a:endParaRPr/>
                    </a:p>
                  </a:txBody>
                  <a:tcPr marT="91425" marB="91425" marR="91425" marL="91425"/>
                </a:tc>
                <a:tc>
                  <a:txBody>
                    <a:bodyPr/>
                    <a:lstStyle/>
                    <a:p>
                      <a:pPr indent="0" lvl="0" marL="0" rtl="0" algn="l">
                        <a:spcBef>
                          <a:spcPts val="0"/>
                        </a:spcBef>
                        <a:spcAft>
                          <a:spcPts val="0"/>
                        </a:spcAft>
                        <a:buNone/>
                      </a:pPr>
                      <a:r>
                        <a:rPr lang="en"/>
                        <a:t>835</a:t>
                      </a:r>
                      <a:endParaRPr/>
                    </a:p>
                  </a:txBody>
                  <a:tcPr marT="91425" marB="91425" marR="91425" marL="91425"/>
                </a:tc>
                <a:tc>
                  <a:txBody>
                    <a:bodyPr/>
                    <a:lstStyle/>
                    <a:p>
                      <a:pPr indent="0" lvl="0" marL="0" rtl="0" algn="l">
                        <a:spcBef>
                          <a:spcPts val="0"/>
                        </a:spcBef>
                        <a:spcAft>
                          <a:spcPts val="0"/>
                        </a:spcAft>
                        <a:buNone/>
                      </a:pPr>
                      <a:r>
                        <a:rPr lang="en"/>
                        <a:t>939</a:t>
                      </a:r>
                      <a:endParaRPr/>
                    </a:p>
                  </a:txBody>
                  <a:tcPr marT="91425" marB="91425" marR="91425" marL="91425"/>
                </a:tc>
              </a:tr>
              <a:tr h="381000">
                <a:tc>
                  <a:txBody>
                    <a:bodyPr/>
                    <a:lstStyle/>
                    <a:p>
                      <a:pPr indent="0" lvl="0" marL="0" rtl="0" algn="l">
                        <a:spcBef>
                          <a:spcPts val="0"/>
                        </a:spcBef>
                        <a:spcAft>
                          <a:spcPts val="0"/>
                        </a:spcAft>
                        <a:buNone/>
                      </a:pPr>
                      <a:r>
                        <a:rPr lang="en"/>
                        <a:t>Sad</a:t>
                      </a:r>
                      <a:endParaRPr/>
                    </a:p>
                  </a:txBody>
                  <a:tcPr marT="91425" marB="91425" marR="91425" marL="91425"/>
                </a:tc>
                <a:tc>
                  <a:txBody>
                    <a:bodyPr/>
                    <a:lstStyle/>
                    <a:p>
                      <a:pPr indent="0" lvl="0" marL="0" rtl="0" algn="l">
                        <a:spcBef>
                          <a:spcPts val="0"/>
                        </a:spcBef>
                        <a:spcAft>
                          <a:spcPts val="0"/>
                        </a:spcAft>
                        <a:buNone/>
                      </a:pPr>
                      <a:r>
                        <a:rPr lang="en"/>
                        <a:t>2530</a:t>
                      </a:r>
                      <a:endParaRPr/>
                    </a:p>
                  </a:txBody>
                  <a:tcPr marT="91425" marB="91425" marR="91425" marL="91425"/>
                </a:tc>
                <a:tc>
                  <a:txBody>
                    <a:bodyPr/>
                    <a:lstStyle/>
                    <a:p>
                      <a:pPr indent="0" lvl="0" marL="0" rtl="0" algn="l">
                        <a:spcBef>
                          <a:spcPts val="0"/>
                        </a:spcBef>
                        <a:spcAft>
                          <a:spcPts val="0"/>
                        </a:spcAft>
                        <a:buNone/>
                      </a:pPr>
                      <a:r>
                        <a:rPr lang="en"/>
                        <a:t>2300</a:t>
                      </a:r>
                      <a:endParaRPr/>
                    </a:p>
                  </a:txBody>
                  <a:tcPr marT="91425" marB="91425" marR="91425" marL="91425"/>
                </a:tc>
                <a:tc>
                  <a:txBody>
                    <a:bodyPr/>
                    <a:lstStyle/>
                    <a:p>
                      <a:pPr indent="0" lvl="0" marL="0" rtl="0" algn="l">
                        <a:spcBef>
                          <a:spcPts val="0"/>
                        </a:spcBef>
                        <a:spcAft>
                          <a:spcPts val="0"/>
                        </a:spcAft>
                        <a:buNone/>
                      </a:pPr>
                      <a:r>
                        <a:rPr lang="en"/>
                        <a:t>666</a:t>
                      </a:r>
                      <a:endParaRPr/>
                    </a:p>
                  </a:txBody>
                  <a:tcPr marT="91425" marB="91425" marR="91425" marL="91425"/>
                </a:tc>
                <a:tc>
                  <a:txBody>
                    <a:bodyPr/>
                    <a:lstStyle/>
                    <a:p>
                      <a:pPr indent="0" lvl="0" marL="0" rtl="0" algn="l">
                        <a:spcBef>
                          <a:spcPts val="0"/>
                        </a:spcBef>
                        <a:spcAft>
                          <a:spcPts val="0"/>
                        </a:spcAft>
                        <a:buNone/>
                      </a:pPr>
                      <a:r>
                        <a:rPr lang="en"/>
                        <a:t>581</a:t>
                      </a:r>
                      <a:endParaRPr/>
                    </a:p>
                  </a:txBody>
                  <a:tcPr marT="91425" marB="91425" marR="91425" marL="91425"/>
                </a:tc>
              </a:tr>
              <a:tr h="381000">
                <a:tc>
                  <a:txBody>
                    <a:bodyPr/>
                    <a:lstStyle/>
                    <a:p>
                      <a:pPr indent="0" lvl="0" marL="0" rtl="0" algn="l">
                        <a:spcBef>
                          <a:spcPts val="0"/>
                        </a:spcBef>
                        <a:spcAft>
                          <a:spcPts val="0"/>
                        </a:spcAft>
                        <a:buNone/>
                      </a:pPr>
                      <a:r>
                        <a:rPr lang="en"/>
                        <a:t>Fearful</a:t>
                      </a:r>
                      <a:endParaRPr/>
                    </a:p>
                  </a:txBody>
                  <a:tcPr marT="91425" marB="91425" marR="91425" marL="91425"/>
                </a:tc>
                <a:tc>
                  <a:txBody>
                    <a:bodyPr/>
                    <a:lstStyle/>
                    <a:p>
                      <a:pPr indent="0" lvl="0" marL="0" rtl="0" algn="l">
                        <a:spcBef>
                          <a:spcPts val="0"/>
                        </a:spcBef>
                        <a:spcAft>
                          <a:spcPts val="0"/>
                        </a:spcAft>
                        <a:buNone/>
                      </a:pPr>
                      <a:r>
                        <a:rPr lang="en"/>
                        <a:t>2071</a:t>
                      </a:r>
                      <a:endParaRPr/>
                    </a:p>
                  </a:txBody>
                  <a:tcPr marT="91425" marB="91425" marR="91425" marL="91425"/>
                </a:tc>
                <a:tc>
                  <a:txBody>
                    <a:bodyPr/>
                    <a:lstStyle/>
                    <a:p>
                      <a:pPr indent="0" lvl="0" marL="0" rtl="0" algn="l">
                        <a:spcBef>
                          <a:spcPts val="0"/>
                        </a:spcBef>
                        <a:spcAft>
                          <a:spcPts val="0"/>
                        </a:spcAft>
                        <a:buNone/>
                      </a:pPr>
                      <a:r>
                        <a:rPr lang="en"/>
                        <a:t>2026</a:t>
                      </a:r>
                      <a:endParaRPr/>
                    </a:p>
                  </a:txBody>
                  <a:tcPr marT="91425" marB="91425" marR="91425" marL="91425"/>
                </a:tc>
                <a:tc>
                  <a:txBody>
                    <a:bodyPr/>
                    <a:lstStyle/>
                    <a:p>
                      <a:pPr indent="0" lvl="0" marL="0" rtl="0" algn="l">
                        <a:spcBef>
                          <a:spcPts val="0"/>
                        </a:spcBef>
                        <a:spcAft>
                          <a:spcPts val="0"/>
                        </a:spcAft>
                        <a:buNone/>
                      </a:pPr>
                      <a:r>
                        <a:rPr lang="en"/>
                        <a:t>499</a:t>
                      </a:r>
                      <a:endParaRPr/>
                    </a:p>
                  </a:txBody>
                  <a:tcPr marT="91425" marB="91425" marR="91425" marL="91425"/>
                </a:tc>
                <a:tc>
                  <a:txBody>
                    <a:bodyPr/>
                    <a:lstStyle/>
                    <a:p>
                      <a:pPr indent="0" lvl="0" marL="0" rtl="0" algn="l">
                        <a:spcBef>
                          <a:spcPts val="0"/>
                        </a:spcBef>
                        <a:spcAft>
                          <a:spcPts val="0"/>
                        </a:spcAft>
                        <a:buNone/>
                      </a:pPr>
                      <a:r>
                        <a:rPr lang="en"/>
                        <a:t>525</a:t>
                      </a:r>
                      <a:endParaRPr/>
                    </a:p>
                  </a:txBody>
                  <a:tcPr marT="91425" marB="91425" marR="91425" marL="91425"/>
                </a:tc>
              </a:tr>
              <a:tr h="381000">
                <a:tc>
                  <a:txBody>
                    <a:bodyPr/>
                    <a:lstStyle/>
                    <a:p>
                      <a:pPr indent="0" lvl="0" marL="0" rtl="0" algn="l">
                        <a:spcBef>
                          <a:spcPts val="0"/>
                        </a:spcBef>
                        <a:spcAft>
                          <a:spcPts val="0"/>
                        </a:spcAft>
                        <a:buNone/>
                      </a:pPr>
                      <a:r>
                        <a:rPr lang="en"/>
                        <a:t>Neutral</a:t>
                      </a:r>
                      <a:endParaRPr/>
                    </a:p>
                  </a:txBody>
                  <a:tcPr marT="91425" marB="91425" marR="91425" marL="91425"/>
                </a:tc>
                <a:tc>
                  <a:txBody>
                    <a:bodyPr/>
                    <a:lstStyle/>
                    <a:p>
                      <a:pPr indent="0" lvl="0" marL="0" rtl="0" algn="l">
                        <a:spcBef>
                          <a:spcPts val="0"/>
                        </a:spcBef>
                        <a:spcAft>
                          <a:spcPts val="0"/>
                        </a:spcAft>
                        <a:buNone/>
                      </a:pPr>
                      <a:r>
                        <a:rPr lang="en"/>
                        <a:t>3007</a:t>
                      </a:r>
                      <a:endParaRPr/>
                    </a:p>
                  </a:txBody>
                  <a:tcPr marT="91425" marB="91425" marR="91425" marL="91425"/>
                </a:tc>
                <a:tc>
                  <a:txBody>
                    <a:bodyPr/>
                    <a:lstStyle/>
                    <a:p>
                      <a:pPr indent="0" lvl="0" marL="0" rtl="0" algn="l">
                        <a:spcBef>
                          <a:spcPts val="0"/>
                        </a:spcBef>
                        <a:spcAft>
                          <a:spcPts val="0"/>
                        </a:spcAft>
                        <a:buNone/>
                      </a:pPr>
                      <a:r>
                        <a:rPr lang="en"/>
                        <a:t>1958</a:t>
                      </a:r>
                      <a:endParaRPr/>
                    </a:p>
                  </a:txBody>
                  <a:tcPr marT="91425" marB="91425" marR="91425" marL="91425"/>
                </a:tc>
                <a:tc>
                  <a:txBody>
                    <a:bodyPr/>
                    <a:lstStyle/>
                    <a:p>
                      <a:pPr indent="0" lvl="0" marL="0" rtl="0" algn="l">
                        <a:spcBef>
                          <a:spcPts val="0"/>
                        </a:spcBef>
                        <a:spcAft>
                          <a:spcPts val="0"/>
                        </a:spcAft>
                        <a:buNone/>
                      </a:pPr>
                      <a:r>
                        <a:rPr lang="en"/>
                        <a:t>743</a:t>
                      </a:r>
                      <a:endParaRPr/>
                    </a:p>
                  </a:txBody>
                  <a:tcPr marT="91425" marB="91425" marR="91425" marL="91425"/>
                </a:tc>
                <a:tc>
                  <a:txBody>
                    <a:bodyPr/>
                    <a:lstStyle/>
                    <a:p>
                      <a:pPr indent="0" lvl="0" marL="0" rtl="0" algn="l">
                        <a:spcBef>
                          <a:spcPts val="0"/>
                        </a:spcBef>
                        <a:spcAft>
                          <a:spcPts val="0"/>
                        </a:spcAft>
                        <a:buNone/>
                      </a:pPr>
                      <a:r>
                        <a:rPr lang="en"/>
                        <a:t>490</a:t>
                      </a:r>
                      <a:endParaRPr/>
                    </a:p>
                  </a:txBody>
                  <a:tcPr marT="91425" marB="91425" marR="91425" marL="91425"/>
                </a:tc>
              </a:tr>
              <a:tr h="381000">
                <a:tc>
                  <a:txBody>
                    <a:bodyPr/>
                    <a:lstStyle/>
                    <a:p>
                      <a:pPr indent="0" lvl="0" marL="0" rtl="0" algn="l">
                        <a:spcBef>
                          <a:spcPts val="0"/>
                        </a:spcBef>
                        <a:spcAft>
                          <a:spcPts val="0"/>
                        </a:spcAft>
                        <a:buNone/>
                      </a:pPr>
                      <a:r>
                        <a:rPr lang="en"/>
                        <a:t>Angry</a:t>
                      </a:r>
                      <a:endParaRPr/>
                    </a:p>
                  </a:txBody>
                  <a:tcPr marT="91425" marB="91425" marR="91425" marL="91425"/>
                </a:tc>
                <a:tc>
                  <a:txBody>
                    <a:bodyPr/>
                    <a:lstStyle/>
                    <a:p>
                      <a:pPr indent="0" lvl="0" marL="0" rtl="0" algn="l">
                        <a:spcBef>
                          <a:spcPts val="0"/>
                        </a:spcBef>
                        <a:spcAft>
                          <a:spcPts val="0"/>
                        </a:spcAft>
                        <a:buNone/>
                      </a:pPr>
                      <a:r>
                        <a:rPr lang="en"/>
                        <a:t>2818</a:t>
                      </a:r>
                      <a:endParaRPr/>
                    </a:p>
                  </a:txBody>
                  <a:tcPr marT="91425" marB="91425" marR="91425" marL="91425"/>
                </a:tc>
                <a:tc>
                  <a:txBody>
                    <a:bodyPr/>
                    <a:lstStyle/>
                    <a:p>
                      <a:pPr indent="0" lvl="0" marL="0" rtl="0" algn="l">
                        <a:spcBef>
                          <a:spcPts val="0"/>
                        </a:spcBef>
                        <a:spcAft>
                          <a:spcPts val="0"/>
                        </a:spcAft>
                        <a:buNone/>
                      </a:pPr>
                      <a:r>
                        <a:rPr lang="en"/>
                        <a:t>1177</a:t>
                      </a:r>
                      <a:endParaRPr/>
                    </a:p>
                  </a:txBody>
                  <a:tcPr marT="91425" marB="91425" marR="91425" marL="91425"/>
                </a:tc>
                <a:tc>
                  <a:txBody>
                    <a:bodyPr/>
                    <a:lstStyle/>
                    <a:p>
                      <a:pPr indent="0" lvl="0" marL="0" rtl="0" algn="l">
                        <a:spcBef>
                          <a:spcPts val="0"/>
                        </a:spcBef>
                        <a:spcAft>
                          <a:spcPts val="0"/>
                        </a:spcAft>
                        <a:buNone/>
                      </a:pPr>
                      <a:r>
                        <a:rPr lang="en"/>
                        <a:t>662</a:t>
                      </a:r>
                      <a:endParaRPr/>
                    </a:p>
                  </a:txBody>
                  <a:tcPr marT="91425" marB="91425" marR="91425" marL="91425"/>
                </a:tc>
                <a:tc>
                  <a:txBody>
                    <a:bodyPr/>
                    <a:lstStyle/>
                    <a:p>
                      <a:pPr indent="0" lvl="0" marL="0" rtl="0" algn="l">
                        <a:spcBef>
                          <a:spcPts val="0"/>
                        </a:spcBef>
                        <a:spcAft>
                          <a:spcPts val="0"/>
                        </a:spcAft>
                        <a:buNone/>
                      </a:pPr>
                      <a:r>
                        <a:rPr lang="en"/>
                        <a:t>296</a:t>
                      </a:r>
                      <a:endParaRPr/>
                    </a:p>
                  </a:txBody>
                  <a:tcPr marT="91425" marB="91425" marR="91425" marL="91425"/>
                </a:tc>
              </a:tr>
              <a:tr h="381000">
                <a:tc>
                  <a:txBody>
                    <a:bodyPr/>
                    <a:lstStyle/>
                    <a:p>
                      <a:pPr indent="0" lvl="0" marL="0" rtl="0" algn="l">
                        <a:spcBef>
                          <a:spcPts val="0"/>
                        </a:spcBef>
                        <a:spcAft>
                          <a:spcPts val="0"/>
                        </a:spcAft>
                        <a:buNone/>
                      </a:pPr>
                      <a:r>
                        <a:rPr lang="en"/>
                        <a:t>Disgusted</a:t>
                      </a:r>
                      <a:endParaRPr/>
                    </a:p>
                  </a:txBody>
                  <a:tcPr marT="91425" marB="91425" marR="91425" marL="91425"/>
                </a:tc>
                <a:tc>
                  <a:txBody>
                    <a:bodyPr/>
                    <a:lstStyle/>
                    <a:p>
                      <a:pPr indent="0" lvl="0" marL="0" rtl="0" algn="l">
                        <a:spcBef>
                          <a:spcPts val="0"/>
                        </a:spcBef>
                        <a:spcAft>
                          <a:spcPts val="0"/>
                        </a:spcAft>
                        <a:buNone/>
                      </a:pPr>
                      <a:r>
                        <a:rPr lang="en"/>
                        <a:t>246</a:t>
                      </a:r>
                      <a:endParaRPr/>
                    </a:p>
                  </a:txBody>
                  <a:tcPr marT="91425" marB="91425" marR="91425" marL="91425"/>
                </a:tc>
                <a:tc>
                  <a:txBody>
                    <a:bodyPr/>
                    <a:lstStyle/>
                    <a:p>
                      <a:pPr indent="0" lvl="0" marL="0" rtl="0" algn="l">
                        <a:spcBef>
                          <a:spcPts val="0"/>
                        </a:spcBef>
                        <a:spcAft>
                          <a:spcPts val="0"/>
                        </a:spcAft>
                        <a:buNone/>
                      </a:pPr>
                      <a:r>
                        <a:rPr lang="en"/>
                        <a:t>190</a:t>
                      </a:r>
                      <a:endParaRPr/>
                    </a:p>
                  </a:txBody>
                  <a:tcPr marT="91425" marB="91425" marR="91425" marL="91425"/>
                </a:tc>
                <a:tc>
                  <a:txBody>
                    <a:bodyPr/>
                    <a:lstStyle/>
                    <a:p>
                      <a:pPr indent="0" lvl="0" marL="0" rtl="0" algn="l">
                        <a:spcBef>
                          <a:spcPts val="0"/>
                        </a:spcBef>
                        <a:spcAft>
                          <a:spcPts val="0"/>
                        </a:spcAft>
                        <a:buNone/>
                      </a:pPr>
                      <a:r>
                        <a:rPr lang="en"/>
                        <a:t>77</a:t>
                      </a:r>
                      <a:endParaRPr/>
                    </a:p>
                  </a:txBody>
                  <a:tcPr marT="91425" marB="91425" marR="91425" marL="91425"/>
                </a:tc>
                <a:tc>
                  <a:txBody>
                    <a:bodyPr/>
                    <a:lstStyle/>
                    <a:p>
                      <a:pPr indent="0" lvl="0" marL="0" rtl="0" algn="l">
                        <a:spcBef>
                          <a:spcPts val="0"/>
                        </a:spcBef>
                        <a:spcAft>
                          <a:spcPts val="0"/>
                        </a:spcAft>
                        <a:buNone/>
                      </a:pPr>
                      <a:r>
                        <a:rPr lang="en"/>
                        <a:t>34</a:t>
                      </a:r>
                      <a:endParaRPr/>
                    </a:p>
                  </a:txBody>
                  <a:tcPr marT="91425" marB="91425" marR="91425" marL="91425"/>
                </a:tc>
              </a:tr>
              <a:tr h="381000">
                <a:tc>
                  <a:txBody>
                    <a:bodyPr/>
                    <a:lstStyle/>
                    <a:p>
                      <a:pPr indent="0" lvl="0" marL="0" rtl="0" algn="l">
                        <a:spcBef>
                          <a:spcPts val="0"/>
                        </a:spcBef>
                        <a:spcAft>
                          <a:spcPts val="0"/>
                        </a:spcAft>
                        <a:buNone/>
                      </a:pPr>
                      <a:r>
                        <a:rPr lang="en"/>
                        <a:t>Surprised</a:t>
                      </a:r>
                      <a:endParaRPr/>
                    </a:p>
                  </a:txBody>
                  <a:tcPr marT="91425" marB="91425" marR="91425" marL="91425"/>
                </a:tc>
                <a:tc>
                  <a:txBody>
                    <a:bodyPr/>
                    <a:lstStyle/>
                    <a:p>
                      <a:pPr indent="0" lvl="0" marL="0" rtl="0" algn="l">
                        <a:spcBef>
                          <a:spcPts val="0"/>
                        </a:spcBef>
                        <a:spcAft>
                          <a:spcPts val="0"/>
                        </a:spcAft>
                        <a:buNone/>
                      </a:pPr>
                      <a:r>
                        <a:rPr lang="en"/>
                        <a:t>1576</a:t>
                      </a:r>
                      <a:endParaRPr/>
                    </a:p>
                  </a:txBody>
                  <a:tcPr marT="91425" marB="91425" marR="91425" marL="91425"/>
                </a:tc>
                <a:tc>
                  <a:txBody>
                    <a:bodyPr/>
                    <a:lstStyle/>
                    <a:p>
                      <a:pPr indent="0" lvl="0" marL="0" rtl="0" algn="l">
                        <a:spcBef>
                          <a:spcPts val="0"/>
                        </a:spcBef>
                        <a:spcAft>
                          <a:spcPts val="0"/>
                        </a:spcAft>
                        <a:buNone/>
                      </a:pPr>
                      <a:r>
                        <a:rPr lang="en"/>
                        <a:t>1595</a:t>
                      </a:r>
                      <a:endParaRPr/>
                    </a:p>
                  </a:txBody>
                  <a:tcPr marT="91425" marB="91425" marR="91425" marL="91425"/>
                </a:tc>
                <a:tc>
                  <a:txBody>
                    <a:bodyPr/>
                    <a:lstStyle/>
                    <a:p>
                      <a:pPr indent="0" lvl="0" marL="0" rtl="0" algn="l">
                        <a:spcBef>
                          <a:spcPts val="0"/>
                        </a:spcBef>
                        <a:spcAft>
                          <a:spcPts val="0"/>
                        </a:spcAft>
                        <a:buNone/>
                      </a:pPr>
                      <a:r>
                        <a:rPr lang="en"/>
                        <a:t>446</a:t>
                      </a:r>
                      <a:endParaRPr/>
                    </a:p>
                  </a:txBody>
                  <a:tcPr marT="91425" marB="91425" marR="91425" marL="91425"/>
                </a:tc>
                <a:tc>
                  <a:txBody>
                    <a:bodyPr/>
                    <a:lstStyle/>
                    <a:p>
                      <a:pPr indent="0" lvl="0" marL="0" rtl="0" algn="l">
                        <a:spcBef>
                          <a:spcPts val="0"/>
                        </a:spcBef>
                        <a:spcAft>
                          <a:spcPts val="0"/>
                        </a:spcAft>
                        <a:buNone/>
                      </a:pPr>
                      <a:r>
                        <a:rPr lang="en"/>
                        <a:t>385</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5"/>
          <p:cNvPicPr preferRelativeResize="0"/>
          <p:nvPr/>
        </p:nvPicPr>
        <p:blipFill>
          <a:blip r:embed="rId3">
            <a:alphaModFix/>
          </a:blip>
          <a:stretch>
            <a:fillRect/>
          </a:stretch>
        </p:blipFill>
        <p:spPr>
          <a:xfrm>
            <a:off x="350225" y="964950"/>
            <a:ext cx="4221780" cy="3213600"/>
          </a:xfrm>
          <a:prstGeom prst="rect">
            <a:avLst/>
          </a:prstGeom>
          <a:noFill/>
          <a:ln>
            <a:noFill/>
          </a:ln>
        </p:spPr>
      </p:pic>
      <p:pic>
        <p:nvPicPr>
          <p:cNvPr id="221" name="Google Shape;221;p25"/>
          <p:cNvPicPr preferRelativeResize="0"/>
          <p:nvPr/>
        </p:nvPicPr>
        <p:blipFill>
          <a:blip r:embed="rId4">
            <a:alphaModFix/>
          </a:blip>
          <a:stretch>
            <a:fillRect/>
          </a:stretch>
        </p:blipFill>
        <p:spPr>
          <a:xfrm>
            <a:off x="4664675" y="964950"/>
            <a:ext cx="4174526" cy="32135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6"/>
          <p:cNvPicPr preferRelativeResize="0"/>
          <p:nvPr/>
        </p:nvPicPr>
        <p:blipFill>
          <a:blip r:embed="rId4">
            <a:alphaModFix/>
          </a:blip>
          <a:stretch>
            <a:fillRect/>
          </a:stretch>
        </p:blipFill>
        <p:spPr>
          <a:xfrm>
            <a:off x="1308175" y="977225"/>
            <a:ext cx="6259476" cy="3520950"/>
          </a:xfrm>
          <a:prstGeom prst="rect">
            <a:avLst/>
          </a:prstGeom>
          <a:noFill/>
          <a:ln>
            <a:noFill/>
          </a:ln>
        </p:spPr>
      </p:pic>
      <p:sp>
        <p:nvSpPr>
          <p:cNvPr id="227" name="Google Shape;227;p26"/>
          <p:cNvSpPr txBox="1"/>
          <p:nvPr/>
        </p:nvSpPr>
        <p:spPr>
          <a:xfrm>
            <a:off x="1265400" y="4540750"/>
            <a:ext cx="6613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B57D0"/>
                </a:solidFill>
                <a:uFill>
                  <a:noFill/>
                </a:uFill>
                <a:latin typeface="Roboto"/>
                <a:ea typeface="Roboto"/>
                <a:cs typeface="Roboto"/>
                <a:sym typeface="Roboto"/>
                <a:hlinkClick r:id="rId5">
                  <a:extLst>
                    <a:ext uri="{A12FA001-AC4F-418D-AE19-62706E023703}">
                      <ahyp:hlinkClr val="tx"/>
                    </a:ext>
                  </a:extLst>
                </a:hlinkClick>
              </a:rPr>
              <a:t>https://www.linkedin.com/pulse/mastering-image-classification-vision-transformers-vit-ayoub-kirouane/</a:t>
            </a:r>
            <a:endParaRPr sz="1300">
              <a:solidFill>
                <a:schemeClr val="dk2"/>
              </a:solidFill>
              <a:latin typeface="Calibri"/>
              <a:ea typeface="Calibri"/>
              <a:cs typeface="Calibri"/>
              <a:sym typeface="Calibri"/>
            </a:endParaRPr>
          </a:p>
        </p:txBody>
      </p:sp>
      <p:sp>
        <p:nvSpPr>
          <p:cNvPr id="228" name="Google Shape;228;p26"/>
          <p:cNvSpPr txBox="1"/>
          <p:nvPr/>
        </p:nvSpPr>
        <p:spPr>
          <a:xfrm>
            <a:off x="1000975" y="336925"/>
            <a:ext cx="57084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Nunito"/>
                <a:ea typeface="Nunito"/>
                <a:cs typeface="Nunito"/>
                <a:sym typeface="Nunito"/>
              </a:rPr>
              <a:t>Vision Transformers</a:t>
            </a:r>
            <a:endParaRPr sz="3000">
              <a:solidFill>
                <a:schemeClr val="lt1"/>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819150" y="4888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Several options</a:t>
            </a:r>
            <a:endParaRPr/>
          </a:p>
        </p:txBody>
      </p:sp>
      <p:sp>
        <p:nvSpPr>
          <p:cNvPr id="234" name="Google Shape;234;p27"/>
          <p:cNvSpPr/>
          <p:nvPr/>
        </p:nvSpPr>
        <p:spPr>
          <a:xfrm>
            <a:off x="941500" y="3171350"/>
            <a:ext cx="1427100" cy="9513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EfficientNet</a:t>
            </a:r>
            <a:endParaRPr>
              <a:solidFill>
                <a:schemeClr val="dk1"/>
              </a:solidFill>
              <a:latin typeface="Calibri"/>
              <a:ea typeface="Calibri"/>
              <a:cs typeface="Calibri"/>
              <a:sym typeface="Calibri"/>
            </a:endParaRPr>
          </a:p>
        </p:txBody>
      </p:sp>
      <p:sp>
        <p:nvSpPr>
          <p:cNvPr id="235" name="Google Shape;235;p27"/>
          <p:cNvSpPr/>
          <p:nvPr/>
        </p:nvSpPr>
        <p:spPr>
          <a:xfrm>
            <a:off x="3028800" y="3171350"/>
            <a:ext cx="1185600" cy="9513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MobileNets</a:t>
            </a:r>
            <a:endParaRPr>
              <a:solidFill>
                <a:schemeClr val="dk1"/>
              </a:solidFill>
              <a:latin typeface="Calibri"/>
              <a:ea typeface="Calibri"/>
              <a:cs typeface="Calibri"/>
              <a:sym typeface="Calibri"/>
            </a:endParaRPr>
          </a:p>
        </p:txBody>
      </p:sp>
      <p:sp>
        <p:nvSpPr>
          <p:cNvPr id="236" name="Google Shape;236;p27"/>
          <p:cNvSpPr/>
          <p:nvPr/>
        </p:nvSpPr>
        <p:spPr>
          <a:xfrm>
            <a:off x="4993488" y="3171350"/>
            <a:ext cx="1383600" cy="951300"/>
          </a:xfrm>
          <a:prstGeom prst="rect">
            <a:avLst/>
          </a:prstGeom>
          <a:solidFill>
            <a:srgbClr val="999999"/>
          </a:solidFill>
          <a:ln cap="flat" cmpd="sng" w="9525">
            <a:solidFill>
              <a:srgbClr val="0D0D0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ShuffleNets</a:t>
            </a:r>
            <a:endParaRPr>
              <a:solidFill>
                <a:schemeClr val="dk1"/>
              </a:solidFill>
              <a:latin typeface="Calibri"/>
              <a:ea typeface="Calibri"/>
              <a:cs typeface="Calibri"/>
              <a:sym typeface="Calibri"/>
            </a:endParaRPr>
          </a:p>
        </p:txBody>
      </p:sp>
      <p:sp>
        <p:nvSpPr>
          <p:cNvPr id="237" name="Google Shape;237;p27"/>
          <p:cNvSpPr/>
          <p:nvPr/>
        </p:nvSpPr>
        <p:spPr>
          <a:xfrm>
            <a:off x="6940555" y="3171338"/>
            <a:ext cx="1338000" cy="9513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MobileVIT</a:t>
            </a:r>
            <a:endParaRPr>
              <a:solidFill>
                <a:schemeClr val="dk1"/>
              </a:solidFill>
              <a:latin typeface="Calibri"/>
              <a:ea typeface="Calibri"/>
              <a:cs typeface="Calibri"/>
              <a:sym typeface="Calibri"/>
            </a:endParaRPr>
          </a:p>
        </p:txBody>
      </p:sp>
      <p:sp>
        <p:nvSpPr>
          <p:cNvPr id="238" name="Google Shape;238;p27"/>
          <p:cNvSpPr/>
          <p:nvPr/>
        </p:nvSpPr>
        <p:spPr>
          <a:xfrm>
            <a:off x="4096350" y="1516275"/>
            <a:ext cx="951300" cy="9513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Timm</a:t>
            </a:r>
            <a:endParaRPr b="1"/>
          </a:p>
        </p:txBody>
      </p:sp>
      <p:cxnSp>
        <p:nvCxnSpPr>
          <p:cNvPr id="239" name="Google Shape;239;p27"/>
          <p:cNvCxnSpPr>
            <a:stCxn id="238" idx="2"/>
            <a:endCxn id="234" idx="0"/>
          </p:cNvCxnSpPr>
          <p:nvPr/>
        </p:nvCxnSpPr>
        <p:spPr>
          <a:xfrm rot="5400000">
            <a:off x="2761650" y="1361025"/>
            <a:ext cx="703800" cy="29169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240" name="Google Shape;240;p27"/>
          <p:cNvCxnSpPr>
            <a:stCxn id="238" idx="2"/>
            <a:endCxn id="235" idx="0"/>
          </p:cNvCxnSpPr>
          <p:nvPr/>
        </p:nvCxnSpPr>
        <p:spPr>
          <a:xfrm rot="5400000">
            <a:off x="3744900" y="2344275"/>
            <a:ext cx="703800" cy="9504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241" name="Google Shape;241;p27"/>
          <p:cNvCxnSpPr>
            <a:stCxn id="238" idx="2"/>
            <a:endCxn id="236" idx="0"/>
          </p:cNvCxnSpPr>
          <p:nvPr/>
        </p:nvCxnSpPr>
        <p:spPr>
          <a:xfrm flipH="1" rot="-5400000">
            <a:off x="4776750" y="2262825"/>
            <a:ext cx="703800" cy="11133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242" name="Google Shape;242;p27"/>
          <p:cNvCxnSpPr>
            <a:stCxn id="238" idx="2"/>
            <a:endCxn id="237" idx="0"/>
          </p:cNvCxnSpPr>
          <p:nvPr/>
        </p:nvCxnSpPr>
        <p:spPr>
          <a:xfrm flipH="1" rot="-5400000">
            <a:off x="5738850" y="1300725"/>
            <a:ext cx="703800" cy="3037500"/>
          </a:xfrm>
          <a:prstGeom prst="curvedConnector3">
            <a:avLst>
              <a:gd fmla="val 4999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729950" y="432850"/>
            <a:ext cx="78525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Analysis using ViT and other </a:t>
            </a:r>
            <a:r>
              <a:rPr lang="en"/>
              <a:t>related</a:t>
            </a:r>
            <a:r>
              <a:rPr lang="en"/>
              <a:t> models.</a:t>
            </a:r>
            <a:r>
              <a:rPr lang="en"/>
              <a:t> </a:t>
            </a:r>
            <a:endParaRPr/>
          </a:p>
        </p:txBody>
      </p:sp>
      <p:sp>
        <p:nvSpPr>
          <p:cNvPr id="248" name="Google Shape;248;p28"/>
          <p:cNvSpPr txBox="1"/>
          <p:nvPr>
            <p:ph idx="1" type="body"/>
          </p:nvPr>
        </p:nvSpPr>
        <p:spPr>
          <a:xfrm>
            <a:off x="819150" y="1242975"/>
            <a:ext cx="7505700" cy="295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D0D0D"/>
                </a:solidFill>
                <a:highlight>
                  <a:srgbClr val="FFFFFF"/>
                </a:highlight>
              </a:rPr>
              <a:t>TrainData: 7*200 images 	TestDate:100%</a:t>
            </a:r>
            <a:endParaRPr sz="1800">
              <a:solidFill>
                <a:srgbClr val="0D0D0D"/>
              </a:solidFill>
              <a:highlight>
                <a:srgbClr val="FFFFFF"/>
              </a:highlight>
            </a:endParaRPr>
          </a:p>
          <a:p>
            <a:pPr indent="0" lvl="0" marL="0" rtl="0" algn="l">
              <a:spcBef>
                <a:spcPts val="1200"/>
              </a:spcBef>
              <a:spcAft>
                <a:spcPts val="0"/>
              </a:spcAft>
              <a:buNone/>
            </a:pPr>
            <a:r>
              <a:t/>
            </a:r>
            <a:endParaRPr sz="1800">
              <a:solidFill>
                <a:srgbClr val="0D0D0D"/>
              </a:solidFill>
              <a:highlight>
                <a:srgbClr val="FFFFFF"/>
              </a:highlight>
            </a:endParaRPr>
          </a:p>
          <a:p>
            <a:pPr indent="0" lvl="0" marL="457200" rtl="0" algn="l">
              <a:spcBef>
                <a:spcPts val="1200"/>
              </a:spcBef>
              <a:spcAft>
                <a:spcPts val="0"/>
              </a:spcAft>
              <a:buNone/>
            </a:pPr>
            <a:r>
              <a:t/>
            </a:r>
            <a:endParaRPr sz="1800">
              <a:solidFill>
                <a:srgbClr val="000000"/>
              </a:solidFill>
            </a:endParaRPr>
          </a:p>
        </p:txBody>
      </p:sp>
      <p:pic>
        <p:nvPicPr>
          <p:cNvPr id="249" name="Google Shape;249;p28"/>
          <p:cNvPicPr preferRelativeResize="0"/>
          <p:nvPr/>
        </p:nvPicPr>
        <p:blipFill rotWithShape="1">
          <a:blip r:embed="rId3">
            <a:alphaModFix/>
          </a:blip>
          <a:srcRect b="0" l="0" r="46143" t="0"/>
          <a:stretch/>
        </p:blipFill>
        <p:spPr>
          <a:xfrm>
            <a:off x="3557950" y="2139350"/>
            <a:ext cx="4924452" cy="1977925"/>
          </a:xfrm>
          <a:prstGeom prst="rect">
            <a:avLst/>
          </a:prstGeom>
          <a:noFill/>
          <a:ln>
            <a:noFill/>
          </a:ln>
        </p:spPr>
      </p:pic>
      <p:pic>
        <p:nvPicPr>
          <p:cNvPr id="250" name="Google Shape;250;p28"/>
          <p:cNvPicPr preferRelativeResize="0"/>
          <p:nvPr/>
        </p:nvPicPr>
        <p:blipFill>
          <a:blip r:embed="rId4">
            <a:alphaModFix/>
          </a:blip>
          <a:stretch>
            <a:fillRect/>
          </a:stretch>
        </p:blipFill>
        <p:spPr>
          <a:xfrm>
            <a:off x="852025" y="1830350"/>
            <a:ext cx="2764200" cy="2363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819150" y="424700"/>
            <a:ext cx="75057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Performance of different data sizes</a:t>
            </a:r>
            <a:endParaRPr/>
          </a:p>
        </p:txBody>
      </p:sp>
      <p:pic>
        <p:nvPicPr>
          <p:cNvPr id="256" name="Google Shape;256;p29"/>
          <p:cNvPicPr preferRelativeResize="0"/>
          <p:nvPr/>
        </p:nvPicPr>
        <p:blipFill rotWithShape="1">
          <a:blip r:embed="rId3">
            <a:alphaModFix/>
          </a:blip>
          <a:srcRect b="0" l="12569" r="-3586" t="0"/>
          <a:stretch/>
        </p:blipFill>
        <p:spPr>
          <a:xfrm>
            <a:off x="447275" y="2074567"/>
            <a:ext cx="2769501" cy="2558208"/>
          </a:xfrm>
          <a:prstGeom prst="rect">
            <a:avLst/>
          </a:prstGeom>
          <a:noFill/>
          <a:ln>
            <a:noFill/>
          </a:ln>
        </p:spPr>
      </p:pic>
      <p:pic>
        <p:nvPicPr>
          <p:cNvPr id="257" name="Google Shape;257;p29"/>
          <p:cNvPicPr preferRelativeResize="0"/>
          <p:nvPr/>
        </p:nvPicPr>
        <p:blipFill rotWithShape="1">
          <a:blip r:embed="rId4">
            <a:alphaModFix/>
          </a:blip>
          <a:srcRect b="0" l="14893" r="0" t="0"/>
          <a:stretch/>
        </p:blipFill>
        <p:spPr>
          <a:xfrm>
            <a:off x="3216771" y="2074575"/>
            <a:ext cx="2589679" cy="2558200"/>
          </a:xfrm>
          <a:prstGeom prst="rect">
            <a:avLst/>
          </a:prstGeom>
          <a:noFill/>
          <a:ln>
            <a:noFill/>
          </a:ln>
        </p:spPr>
      </p:pic>
      <p:pic>
        <p:nvPicPr>
          <p:cNvPr id="258" name="Google Shape;258;p29"/>
          <p:cNvPicPr preferRelativeResize="0"/>
          <p:nvPr/>
        </p:nvPicPr>
        <p:blipFill rotWithShape="1">
          <a:blip r:embed="rId5">
            <a:alphaModFix/>
          </a:blip>
          <a:srcRect b="0" l="12518" r="0" t="0"/>
          <a:stretch/>
        </p:blipFill>
        <p:spPr>
          <a:xfrm>
            <a:off x="5806450" y="2112800"/>
            <a:ext cx="2622199" cy="2519976"/>
          </a:xfrm>
          <a:prstGeom prst="rect">
            <a:avLst/>
          </a:prstGeom>
          <a:noFill/>
          <a:ln>
            <a:noFill/>
          </a:ln>
        </p:spPr>
      </p:pic>
      <p:sp>
        <p:nvSpPr>
          <p:cNvPr id="259" name="Google Shape;259;p29"/>
          <p:cNvSpPr txBox="1"/>
          <p:nvPr/>
        </p:nvSpPr>
        <p:spPr>
          <a:xfrm>
            <a:off x="710125" y="975675"/>
            <a:ext cx="57084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0D0D0D"/>
                </a:solidFill>
                <a:highlight>
                  <a:schemeClr val="dk1"/>
                </a:highlight>
                <a:latin typeface="Calibri"/>
                <a:ea typeface="Calibri"/>
                <a:cs typeface="Calibri"/>
                <a:sym typeface="Calibri"/>
              </a:rPr>
              <a:t>TrainData: 30%		 	</a:t>
            </a:r>
            <a:endParaRPr sz="1800">
              <a:solidFill>
                <a:srgbClr val="0D0D0D"/>
              </a:solidFill>
              <a:highlight>
                <a:schemeClr val="dk1"/>
              </a:highlight>
              <a:latin typeface="Calibri"/>
              <a:ea typeface="Calibri"/>
              <a:cs typeface="Calibri"/>
              <a:sym typeface="Calibri"/>
            </a:endParaRPr>
          </a:p>
          <a:p>
            <a:pPr indent="0" lvl="0" marL="0" rtl="0" algn="l">
              <a:lnSpc>
                <a:spcPct val="115000"/>
              </a:lnSpc>
              <a:spcBef>
                <a:spcPts val="0"/>
              </a:spcBef>
              <a:spcAft>
                <a:spcPts val="0"/>
              </a:spcAft>
              <a:buNone/>
            </a:pPr>
            <a:r>
              <a:rPr lang="en" sz="1800">
                <a:solidFill>
                  <a:srgbClr val="0D0D0D"/>
                </a:solidFill>
                <a:highlight>
                  <a:schemeClr val="dk1"/>
                </a:highlight>
                <a:latin typeface="Calibri"/>
                <a:ea typeface="Calibri"/>
                <a:cs typeface="Calibri"/>
                <a:sym typeface="Calibri"/>
              </a:rPr>
              <a:t>TestDate:100%</a:t>
            </a:r>
            <a:endParaRPr sz="1800">
              <a:solidFill>
                <a:srgbClr val="0D0D0D"/>
              </a:solidFill>
              <a:highlight>
                <a:schemeClr val="dk1"/>
              </a:highlight>
              <a:latin typeface="Calibri"/>
              <a:ea typeface="Calibri"/>
              <a:cs typeface="Calibri"/>
              <a:sym typeface="Calibri"/>
            </a:endParaRPr>
          </a:p>
          <a:p>
            <a:pPr indent="0" lvl="0" marL="0" rtl="0" algn="l">
              <a:lnSpc>
                <a:spcPct val="115000"/>
              </a:lnSpc>
              <a:spcBef>
                <a:spcPts val="0"/>
              </a:spcBef>
              <a:spcAft>
                <a:spcPts val="0"/>
              </a:spcAft>
              <a:buNone/>
            </a:pPr>
            <a:r>
              <a:rPr lang="en" sz="1800">
                <a:solidFill>
                  <a:srgbClr val="0D0D0D"/>
                </a:solidFill>
                <a:highlight>
                  <a:schemeClr val="dk1"/>
                </a:highlight>
                <a:latin typeface="Calibri"/>
                <a:ea typeface="Calibri"/>
                <a:cs typeface="Calibri"/>
                <a:sym typeface="Calibri"/>
              </a:rPr>
              <a:t>Vit accuracy: 61%</a:t>
            </a:r>
            <a:endParaRPr sz="1300">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604525" y="425100"/>
            <a:ext cx="80670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Analysis using Convolutional Neural Network.</a:t>
            </a:r>
            <a:endParaRPr/>
          </a:p>
        </p:txBody>
      </p:sp>
      <p:sp>
        <p:nvSpPr>
          <p:cNvPr id="265" name="Google Shape;265;p30"/>
          <p:cNvSpPr txBox="1"/>
          <p:nvPr>
            <p:ph idx="1" type="body"/>
          </p:nvPr>
        </p:nvSpPr>
        <p:spPr>
          <a:xfrm>
            <a:off x="668400" y="1273475"/>
            <a:ext cx="7663500" cy="24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D0D0D"/>
                </a:solidFill>
                <a:highlight>
                  <a:schemeClr val="dk1"/>
                </a:highlight>
              </a:rPr>
              <a:t>TrainData: 30%		 	</a:t>
            </a:r>
            <a:endParaRPr sz="1800">
              <a:solidFill>
                <a:srgbClr val="0D0D0D"/>
              </a:solidFill>
              <a:highlight>
                <a:schemeClr val="dk1"/>
              </a:highlight>
            </a:endParaRPr>
          </a:p>
          <a:p>
            <a:pPr indent="0" lvl="0" marL="0" rtl="0" algn="l">
              <a:spcBef>
                <a:spcPts val="0"/>
              </a:spcBef>
              <a:spcAft>
                <a:spcPts val="0"/>
              </a:spcAft>
              <a:buNone/>
            </a:pPr>
            <a:r>
              <a:rPr lang="en" sz="1800">
                <a:solidFill>
                  <a:srgbClr val="0D0D0D"/>
                </a:solidFill>
                <a:highlight>
                  <a:schemeClr val="dk1"/>
                </a:highlight>
              </a:rPr>
              <a:t>TestDate:100%</a:t>
            </a:r>
            <a:endParaRPr sz="1800">
              <a:solidFill>
                <a:srgbClr val="0D0D0D"/>
              </a:solidFill>
              <a:highlight>
                <a:schemeClr val="dk1"/>
              </a:highlight>
            </a:endParaRPr>
          </a:p>
          <a:p>
            <a:pPr indent="0" lvl="0" marL="0" rtl="0" algn="l">
              <a:spcBef>
                <a:spcPts val="0"/>
              </a:spcBef>
              <a:spcAft>
                <a:spcPts val="0"/>
              </a:spcAft>
              <a:buNone/>
            </a:pPr>
            <a:r>
              <a:rPr lang="en" sz="1800">
                <a:solidFill>
                  <a:srgbClr val="0D0D0D"/>
                </a:solidFill>
                <a:highlight>
                  <a:schemeClr val="dk1"/>
                </a:highlight>
              </a:rPr>
              <a:t>CNN accuracy: 49.</a:t>
            </a:r>
            <a:r>
              <a:rPr lang="en" sz="1800">
                <a:solidFill>
                  <a:srgbClr val="0D0D0D"/>
                </a:solidFill>
                <a:highlight>
                  <a:schemeClr val="dk1"/>
                </a:highlight>
              </a:rPr>
              <a:t>13</a:t>
            </a:r>
            <a:r>
              <a:rPr lang="en" sz="1800">
                <a:solidFill>
                  <a:srgbClr val="0D0D0D"/>
                </a:solidFill>
                <a:highlight>
                  <a:schemeClr val="dk1"/>
                </a:highlight>
              </a:rPr>
              <a:t>%</a:t>
            </a:r>
            <a:endParaRPr/>
          </a:p>
        </p:txBody>
      </p:sp>
      <p:pic>
        <p:nvPicPr>
          <p:cNvPr id="266" name="Google Shape;266;p30"/>
          <p:cNvPicPr preferRelativeResize="0"/>
          <p:nvPr/>
        </p:nvPicPr>
        <p:blipFill>
          <a:blip r:embed="rId4">
            <a:alphaModFix/>
          </a:blip>
          <a:stretch>
            <a:fillRect/>
          </a:stretch>
        </p:blipFill>
        <p:spPr>
          <a:xfrm>
            <a:off x="889550" y="2722100"/>
            <a:ext cx="7364874" cy="171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1"/>
          <p:cNvPicPr preferRelativeResize="0"/>
          <p:nvPr/>
        </p:nvPicPr>
        <p:blipFill>
          <a:blip r:embed="rId3">
            <a:alphaModFix/>
          </a:blip>
          <a:stretch>
            <a:fillRect/>
          </a:stretch>
        </p:blipFill>
        <p:spPr>
          <a:xfrm>
            <a:off x="1988550" y="517350"/>
            <a:ext cx="4797226" cy="39652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4"/>
          <p:cNvPicPr preferRelativeResize="0"/>
          <p:nvPr/>
        </p:nvPicPr>
        <p:blipFill>
          <a:blip r:embed="rId3">
            <a:alphaModFix/>
          </a:blip>
          <a:stretch>
            <a:fillRect/>
          </a:stretch>
        </p:blipFill>
        <p:spPr>
          <a:xfrm>
            <a:off x="1562100" y="1103050"/>
            <a:ext cx="6019800" cy="3000375"/>
          </a:xfrm>
          <a:prstGeom prst="rect">
            <a:avLst/>
          </a:prstGeom>
          <a:noFill/>
          <a:ln>
            <a:noFill/>
          </a:ln>
        </p:spPr>
      </p:pic>
      <p:sp>
        <p:nvSpPr>
          <p:cNvPr id="135" name="Google Shape;135;p14"/>
          <p:cNvSpPr txBox="1"/>
          <p:nvPr/>
        </p:nvSpPr>
        <p:spPr>
          <a:xfrm>
            <a:off x="1186075" y="4208325"/>
            <a:ext cx="6569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https://www.pinterest.com/pin/391883605072337705/</a:t>
            </a:r>
            <a:endParaRPr sz="130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739325" y="376575"/>
            <a:ext cx="7165200" cy="6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Comparison</a:t>
            </a:r>
            <a:endParaRPr/>
          </a:p>
        </p:txBody>
      </p:sp>
      <p:sp>
        <p:nvSpPr>
          <p:cNvPr id="277" name="Google Shape;277;p32"/>
          <p:cNvSpPr txBox="1"/>
          <p:nvPr>
            <p:ph idx="1" type="body"/>
          </p:nvPr>
        </p:nvSpPr>
        <p:spPr>
          <a:xfrm>
            <a:off x="739325" y="1670275"/>
            <a:ext cx="3309300" cy="284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Well-suited for tasks where local features are critical.</a:t>
            </a:r>
            <a:endParaRPr/>
          </a:p>
          <a:p>
            <a:pPr indent="0" lvl="0" marL="0" rtl="0" algn="l">
              <a:spcBef>
                <a:spcPts val="1200"/>
              </a:spcBef>
              <a:spcAft>
                <a:spcPts val="0"/>
              </a:spcAft>
              <a:buNone/>
            </a:pPr>
            <a:r>
              <a:rPr lang="en"/>
              <a:t>- Ideal when computational resources are limited.</a:t>
            </a:r>
            <a:endParaRPr/>
          </a:p>
          <a:p>
            <a:pPr indent="0" lvl="0" marL="0" rtl="0" algn="l">
              <a:spcBef>
                <a:spcPts val="1200"/>
              </a:spcBef>
              <a:spcAft>
                <a:spcPts val="1200"/>
              </a:spcAft>
              <a:buNone/>
            </a:pPr>
            <a:r>
              <a:rPr lang="en"/>
              <a:t>- Potential scalability issues with very large datasets or high-resolution images.</a:t>
            </a:r>
            <a:endParaRPr/>
          </a:p>
        </p:txBody>
      </p:sp>
      <p:sp>
        <p:nvSpPr>
          <p:cNvPr id="278" name="Google Shape;278;p32"/>
          <p:cNvSpPr txBox="1"/>
          <p:nvPr>
            <p:ph idx="1" type="body"/>
          </p:nvPr>
        </p:nvSpPr>
        <p:spPr>
          <a:xfrm>
            <a:off x="4835575" y="1645225"/>
            <a:ext cx="3608100" cy="289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Excel in capturing global relationships in         images.</a:t>
            </a:r>
            <a:endParaRPr/>
          </a:p>
          <a:p>
            <a:pPr indent="0" lvl="0" marL="0" rtl="0" algn="l">
              <a:spcBef>
                <a:spcPts val="1200"/>
              </a:spcBef>
              <a:spcAft>
                <a:spcPts val="0"/>
              </a:spcAft>
              <a:buNone/>
            </a:pPr>
            <a:r>
              <a:rPr lang="en"/>
              <a:t>- Demanding computational requirements for training, potentially limiting scalability.</a:t>
            </a:r>
            <a:endParaRPr/>
          </a:p>
          <a:p>
            <a:pPr indent="0" lvl="0" marL="0" rtl="0" algn="l">
              <a:spcBef>
                <a:spcPts val="1200"/>
              </a:spcBef>
              <a:spcAft>
                <a:spcPts val="1200"/>
              </a:spcAft>
              <a:buNone/>
            </a:pPr>
            <a:r>
              <a:rPr lang="en"/>
              <a:t>- ViTs are more scalable as they process images in a tokenized format</a:t>
            </a:r>
            <a:endParaRPr/>
          </a:p>
        </p:txBody>
      </p:sp>
      <p:sp>
        <p:nvSpPr>
          <p:cNvPr id="279" name="Google Shape;279;p32"/>
          <p:cNvSpPr txBox="1"/>
          <p:nvPr/>
        </p:nvSpPr>
        <p:spPr>
          <a:xfrm>
            <a:off x="1065275" y="1161575"/>
            <a:ext cx="265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chemeClr val="dk2"/>
                </a:solidFill>
                <a:latin typeface="Calibri"/>
                <a:ea typeface="Calibri"/>
                <a:cs typeface="Calibri"/>
                <a:sym typeface="Calibri"/>
              </a:rPr>
              <a:t>Convolutional Neural Networks</a:t>
            </a:r>
            <a:endParaRPr b="1" sz="1300" u="sng">
              <a:solidFill>
                <a:schemeClr val="dk2"/>
              </a:solidFill>
              <a:latin typeface="Calibri"/>
              <a:ea typeface="Calibri"/>
              <a:cs typeface="Calibri"/>
              <a:sym typeface="Calibri"/>
            </a:endParaRPr>
          </a:p>
        </p:txBody>
      </p:sp>
      <p:sp>
        <p:nvSpPr>
          <p:cNvPr id="280" name="Google Shape;280;p32"/>
          <p:cNvSpPr txBox="1"/>
          <p:nvPr/>
        </p:nvSpPr>
        <p:spPr>
          <a:xfrm>
            <a:off x="5858425" y="1161575"/>
            <a:ext cx="156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chemeClr val="dk2"/>
                </a:solidFill>
                <a:latin typeface="Calibri"/>
                <a:ea typeface="Calibri"/>
                <a:cs typeface="Calibri"/>
                <a:sym typeface="Calibri"/>
              </a:rPr>
              <a:t>Vision Transformers</a:t>
            </a:r>
            <a:endParaRPr b="1" sz="1300" u="sng">
              <a:solidFill>
                <a:schemeClr val="dk2"/>
              </a:solidFill>
              <a:latin typeface="Calibri"/>
              <a:ea typeface="Calibri"/>
              <a:cs typeface="Calibri"/>
              <a:sym typeface="Calibri"/>
            </a:endParaRPr>
          </a:p>
        </p:txBody>
      </p:sp>
      <p:cxnSp>
        <p:nvCxnSpPr>
          <p:cNvPr id="281" name="Google Shape;281;p32"/>
          <p:cNvCxnSpPr/>
          <p:nvPr/>
        </p:nvCxnSpPr>
        <p:spPr>
          <a:xfrm flipH="1">
            <a:off x="4482025" y="1231700"/>
            <a:ext cx="11400" cy="3046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819150" y="20944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500"/>
              <a:t>Thank you</a:t>
            </a:r>
            <a:endParaRPr sz="3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nvSpPr>
        <p:spPr>
          <a:xfrm>
            <a:off x="819150" y="386950"/>
            <a:ext cx="7505700" cy="716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AF7B51"/>
                </a:solidFill>
                <a:latin typeface="Nunito"/>
                <a:ea typeface="Nunito"/>
                <a:cs typeface="Nunito"/>
                <a:sym typeface="Nunito"/>
              </a:rPr>
              <a:t>Description</a:t>
            </a:r>
            <a:endParaRPr sz="3000">
              <a:solidFill>
                <a:srgbClr val="AF7B51"/>
              </a:solidFill>
              <a:latin typeface="Nunito"/>
              <a:ea typeface="Nunito"/>
              <a:cs typeface="Nunito"/>
              <a:sym typeface="Nunito"/>
            </a:endParaRPr>
          </a:p>
        </p:txBody>
      </p:sp>
      <p:sp>
        <p:nvSpPr>
          <p:cNvPr id="141" name="Google Shape;141;p15"/>
          <p:cNvSpPr txBox="1"/>
          <p:nvPr/>
        </p:nvSpPr>
        <p:spPr>
          <a:xfrm>
            <a:off x="819150" y="110305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33A44"/>
                </a:solidFill>
                <a:latin typeface="Calibri"/>
                <a:ea typeface="Calibri"/>
                <a:cs typeface="Calibri"/>
                <a:sym typeface="Calibri"/>
              </a:rPr>
              <a:t>Project AIM: To detect emotions from facial images.</a:t>
            </a:r>
            <a:endParaRPr sz="1500">
              <a:solidFill>
                <a:srgbClr val="233A44"/>
              </a:solidFill>
              <a:latin typeface="Calibri"/>
              <a:ea typeface="Calibri"/>
              <a:cs typeface="Calibri"/>
              <a:sym typeface="Calibri"/>
            </a:endParaRPr>
          </a:p>
        </p:txBody>
      </p:sp>
      <p:pic>
        <p:nvPicPr>
          <p:cNvPr id="142" name="Google Shape;142;p15"/>
          <p:cNvPicPr preferRelativeResize="0"/>
          <p:nvPr/>
        </p:nvPicPr>
        <p:blipFill>
          <a:blip r:embed="rId3">
            <a:alphaModFix/>
          </a:blip>
          <a:stretch>
            <a:fillRect/>
          </a:stretch>
        </p:blipFill>
        <p:spPr>
          <a:xfrm>
            <a:off x="2840875" y="1518550"/>
            <a:ext cx="3462250" cy="2950125"/>
          </a:xfrm>
          <a:prstGeom prst="rect">
            <a:avLst/>
          </a:prstGeom>
          <a:noFill/>
          <a:ln>
            <a:noFill/>
          </a:ln>
        </p:spPr>
      </p:pic>
      <p:sp>
        <p:nvSpPr>
          <p:cNvPr id="143" name="Google Shape;143;p15"/>
          <p:cNvSpPr txBox="1"/>
          <p:nvPr/>
        </p:nvSpPr>
        <p:spPr>
          <a:xfrm>
            <a:off x="1812775" y="4468675"/>
            <a:ext cx="544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Calibri"/>
                <a:ea typeface="Calibri"/>
                <a:cs typeface="Calibri"/>
                <a:sym typeface="Calibri"/>
              </a:rPr>
              <a:t>https://quizlet.com/835021750/meh-health-starter-assignment-flash-cards/</a:t>
            </a:r>
            <a:endParaRPr sz="12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nvSpPr>
        <p:spPr>
          <a:xfrm>
            <a:off x="819150" y="485225"/>
            <a:ext cx="7505700" cy="95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AF7B51"/>
                </a:solidFill>
                <a:latin typeface="Nunito"/>
                <a:ea typeface="Nunito"/>
                <a:cs typeface="Nunito"/>
                <a:sym typeface="Nunito"/>
              </a:rPr>
              <a:t>Why We Choose This Project:</a:t>
            </a:r>
            <a:endParaRPr sz="3000">
              <a:solidFill>
                <a:srgbClr val="AF7B51"/>
              </a:solidFill>
              <a:latin typeface="Nunito"/>
              <a:ea typeface="Nunito"/>
              <a:cs typeface="Nunito"/>
              <a:sym typeface="Nunito"/>
            </a:endParaRPr>
          </a:p>
        </p:txBody>
      </p:sp>
      <p:pic>
        <p:nvPicPr>
          <p:cNvPr id="149" name="Google Shape;149;p16"/>
          <p:cNvPicPr preferRelativeResize="0"/>
          <p:nvPr/>
        </p:nvPicPr>
        <p:blipFill>
          <a:blip r:embed="rId3">
            <a:alphaModFix/>
          </a:blip>
          <a:stretch>
            <a:fillRect/>
          </a:stretch>
        </p:blipFill>
        <p:spPr>
          <a:xfrm>
            <a:off x="524175" y="1439825"/>
            <a:ext cx="3931920" cy="2468880"/>
          </a:xfrm>
          <a:prstGeom prst="rect">
            <a:avLst/>
          </a:prstGeom>
          <a:noFill/>
          <a:ln>
            <a:noFill/>
          </a:ln>
        </p:spPr>
      </p:pic>
      <p:pic>
        <p:nvPicPr>
          <p:cNvPr id="150" name="Google Shape;150;p16"/>
          <p:cNvPicPr preferRelativeResize="0"/>
          <p:nvPr/>
        </p:nvPicPr>
        <p:blipFill>
          <a:blip r:embed="rId4">
            <a:alphaModFix/>
          </a:blip>
          <a:stretch>
            <a:fillRect/>
          </a:stretch>
        </p:blipFill>
        <p:spPr>
          <a:xfrm>
            <a:off x="4739450" y="1439813"/>
            <a:ext cx="3931921" cy="2468880"/>
          </a:xfrm>
          <a:prstGeom prst="rect">
            <a:avLst/>
          </a:prstGeom>
          <a:noFill/>
          <a:ln>
            <a:noFill/>
          </a:ln>
        </p:spPr>
      </p:pic>
      <p:sp>
        <p:nvSpPr>
          <p:cNvPr id="151" name="Google Shape;151;p16"/>
          <p:cNvSpPr txBox="1"/>
          <p:nvPr/>
        </p:nvSpPr>
        <p:spPr>
          <a:xfrm>
            <a:off x="524175" y="4416375"/>
            <a:ext cx="4215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233A44"/>
                </a:solidFill>
                <a:latin typeface="Calibri"/>
                <a:ea typeface="Calibri"/>
                <a:cs typeface="Calibri"/>
                <a:sym typeface="Calibri"/>
              </a:rPr>
              <a:t>Healthcare</a:t>
            </a:r>
            <a:endParaRPr sz="1300">
              <a:solidFill>
                <a:srgbClr val="233A44"/>
              </a:solidFill>
              <a:latin typeface="Calibri"/>
              <a:ea typeface="Calibri"/>
              <a:cs typeface="Calibri"/>
              <a:sym typeface="Calibri"/>
            </a:endParaRPr>
          </a:p>
        </p:txBody>
      </p:sp>
      <p:sp>
        <p:nvSpPr>
          <p:cNvPr id="152" name="Google Shape;152;p16"/>
          <p:cNvSpPr txBox="1"/>
          <p:nvPr/>
        </p:nvSpPr>
        <p:spPr>
          <a:xfrm>
            <a:off x="4739500" y="4416375"/>
            <a:ext cx="3931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233A44"/>
                </a:solidFill>
                <a:latin typeface="Calibri"/>
                <a:ea typeface="Calibri"/>
                <a:cs typeface="Calibri"/>
                <a:sym typeface="Calibri"/>
              </a:rPr>
              <a:t>Marketing</a:t>
            </a:r>
            <a:endParaRPr sz="1300">
              <a:solidFill>
                <a:srgbClr val="233A44"/>
              </a:solidFill>
              <a:latin typeface="Calibri"/>
              <a:ea typeface="Calibri"/>
              <a:cs typeface="Calibri"/>
              <a:sym typeface="Calibri"/>
            </a:endParaRPr>
          </a:p>
        </p:txBody>
      </p:sp>
      <p:sp>
        <p:nvSpPr>
          <p:cNvPr id="153" name="Google Shape;153;p16"/>
          <p:cNvSpPr txBox="1"/>
          <p:nvPr/>
        </p:nvSpPr>
        <p:spPr>
          <a:xfrm>
            <a:off x="677075" y="4062375"/>
            <a:ext cx="377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Calibri"/>
                <a:ea typeface="Calibri"/>
                <a:cs typeface="Calibri"/>
                <a:sym typeface="Calibri"/>
              </a:rPr>
              <a:t>https://greenimaging.net/what-is-going-on-with-healthcare/</a:t>
            </a:r>
            <a:endParaRPr sz="1100">
              <a:solidFill>
                <a:schemeClr val="dk2"/>
              </a:solidFill>
              <a:latin typeface="Calibri"/>
              <a:ea typeface="Calibri"/>
              <a:cs typeface="Calibri"/>
              <a:sym typeface="Calibri"/>
            </a:endParaRPr>
          </a:p>
        </p:txBody>
      </p:sp>
      <p:sp>
        <p:nvSpPr>
          <p:cNvPr id="154" name="Google Shape;154;p16"/>
          <p:cNvSpPr txBox="1"/>
          <p:nvPr/>
        </p:nvSpPr>
        <p:spPr>
          <a:xfrm>
            <a:off x="4739450" y="4062375"/>
            <a:ext cx="3931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Calibri"/>
                <a:ea typeface="Calibri"/>
                <a:cs typeface="Calibri"/>
                <a:sym typeface="Calibri"/>
              </a:rPr>
              <a:t>https://www.groupon.com/deals/jam-s-viritual-quick-fix-2</a:t>
            </a:r>
            <a:endParaRPr sz="11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7"/>
          <p:cNvPicPr preferRelativeResize="0"/>
          <p:nvPr/>
        </p:nvPicPr>
        <p:blipFill>
          <a:blip r:embed="rId3">
            <a:alphaModFix/>
          </a:blip>
          <a:stretch>
            <a:fillRect/>
          </a:stretch>
        </p:blipFill>
        <p:spPr>
          <a:xfrm>
            <a:off x="328650" y="327625"/>
            <a:ext cx="4000049" cy="2664575"/>
          </a:xfrm>
          <a:prstGeom prst="rect">
            <a:avLst/>
          </a:prstGeom>
          <a:noFill/>
          <a:ln>
            <a:noFill/>
          </a:ln>
        </p:spPr>
      </p:pic>
      <p:pic>
        <p:nvPicPr>
          <p:cNvPr id="160" name="Google Shape;160;p17"/>
          <p:cNvPicPr preferRelativeResize="0"/>
          <p:nvPr/>
        </p:nvPicPr>
        <p:blipFill>
          <a:blip r:embed="rId4">
            <a:alphaModFix/>
          </a:blip>
          <a:stretch>
            <a:fillRect/>
          </a:stretch>
        </p:blipFill>
        <p:spPr>
          <a:xfrm>
            <a:off x="4448775" y="1698113"/>
            <a:ext cx="4379475" cy="2599050"/>
          </a:xfrm>
          <a:prstGeom prst="rect">
            <a:avLst/>
          </a:prstGeom>
          <a:noFill/>
          <a:ln>
            <a:noFill/>
          </a:ln>
        </p:spPr>
      </p:pic>
      <p:sp>
        <p:nvSpPr>
          <p:cNvPr id="161" name="Google Shape;161;p17"/>
          <p:cNvSpPr txBox="1"/>
          <p:nvPr/>
        </p:nvSpPr>
        <p:spPr>
          <a:xfrm>
            <a:off x="328575" y="3204250"/>
            <a:ext cx="4000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233A44"/>
                </a:solidFill>
                <a:latin typeface="Calibri"/>
                <a:ea typeface="Calibri"/>
                <a:cs typeface="Calibri"/>
                <a:sym typeface="Calibri"/>
              </a:rPr>
              <a:t>Sentiment Analysis on Social Media</a:t>
            </a:r>
            <a:endParaRPr sz="1300">
              <a:solidFill>
                <a:srgbClr val="233A44"/>
              </a:solidFill>
              <a:latin typeface="Calibri"/>
              <a:ea typeface="Calibri"/>
              <a:cs typeface="Calibri"/>
              <a:sym typeface="Calibri"/>
            </a:endParaRPr>
          </a:p>
        </p:txBody>
      </p:sp>
      <p:sp>
        <p:nvSpPr>
          <p:cNvPr id="162" name="Google Shape;162;p17"/>
          <p:cNvSpPr txBox="1"/>
          <p:nvPr/>
        </p:nvSpPr>
        <p:spPr>
          <a:xfrm>
            <a:off x="4448825" y="4514638"/>
            <a:ext cx="4379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233A44"/>
                </a:solidFill>
                <a:latin typeface="Calibri"/>
                <a:ea typeface="Calibri"/>
                <a:cs typeface="Calibri"/>
                <a:sym typeface="Calibri"/>
              </a:rPr>
              <a:t>Mental Health Monitoring</a:t>
            </a:r>
            <a:endParaRPr sz="1300">
              <a:solidFill>
                <a:srgbClr val="233A44"/>
              </a:solidFill>
              <a:latin typeface="Calibri"/>
              <a:ea typeface="Calibri"/>
              <a:cs typeface="Calibri"/>
              <a:sym typeface="Calibri"/>
            </a:endParaRPr>
          </a:p>
        </p:txBody>
      </p:sp>
      <p:sp>
        <p:nvSpPr>
          <p:cNvPr id="163" name="Google Shape;163;p17"/>
          <p:cNvSpPr txBox="1"/>
          <p:nvPr/>
        </p:nvSpPr>
        <p:spPr>
          <a:xfrm>
            <a:off x="328725" y="2904850"/>
            <a:ext cx="3999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Calibri"/>
                <a:ea typeface="Calibri"/>
                <a:cs typeface="Calibri"/>
                <a:sym typeface="Calibri"/>
              </a:rPr>
              <a:t>https://sdcsalesar.live/product_details/47570861.html</a:t>
            </a:r>
            <a:endParaRPr sz="1100">
              <a:solidFill>
                <a:schemeClr val="dk2"/>
              </a:solidFill>
              <a:latin typeface="Calibri"/>
              <a:ea typeface="Calibri"/>
              <a:cs typeface="Calibri"/>
              <a:sym typeface="Calibri"/>
            </a:endParaRPr>
          </a:p>
        </p:txBody>
      </p:sp>
      <p:sp>
        <p:nvSpPr>
          <p:cNvPr id="164" name="Google Shape;164;p17"/>
          <p:cNvSpPr txBox="1"/>
          <p:nvPr/>
        </p:nvSpPr>
        <p:spPr>
          <a:xfrm>
            <a:off x="4463063" y="4215275"/>
            <a:ext cx="4350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Calibri"/>
                <a:ea typeface="Calibri"/>
                <a:cs typeface="Calibri"/>
                <a:sym typeface="Calibri"/>
              </a:rPr>
              <a:t>https://acidd.org/</a:t>
            </a:r>
            <a:endParaRPr sz="11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nvSpPr>
        <p:spPr>
          <a:xfrm>
            <a:off x="819150" y="386925"/>
            <a:ext cx="7505700" cy="95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AF7B51"/>
                </a:solidFill>
                <a:latin typeface="Nunito"/>
                <a:ea typeface="Nunito"/>
                <a:cs typeface="Nunito"/>
                <a:sym typeface="Nunito"/>
              </a:rPr>
              <a:t>Background</a:t>
            </a:r>
            <a:endParaRPr sz="3000">
              <a:solidFill>
                <a:srgbClr val="AF7B51"/>
              </a:solidFill>
              <a:latin typeface="Nunito"/>
              <a:ea typeface="Nunito"/>
              <a:cs typeface="Nunito"/>
              <a:sym typeface="Nunito"/>
            </a:endParaRPr>
          </a:p>
        </p:txBody>
      </p:sp>
      <p:sp>
        <p:nvSpPr>
          <p:cNvPr id="170" name="Google Shape;170;p18"/>
          <p:cNvSpPr txBox="1"/>
          <p:nvPr/>
        </p:nvSpPr>
        <p:spPr>
          <a:xfrm>
            <a:off x="819150" y="1062275"/>
            <a:ext cx="7505700" cy="2082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300">
                <a:solidFill>
                  <a:srgbClr val="233A44"/>
                </a:solidFill>
                <a:latin typeface="Calibri"/>
                <a:ea typeface="Calibri"/>
                <a:cs typeface="Calibri"/>
                <a:sym typeface="Calibri"/>
              </a:rPr>
              <a:t>Previous Approaches to Emotion Detection:</a:t>
            </a:r>
            <a:endParaRPr sz="1300">
              <a:solidFill>
                <a:srgbClr val="233A44"/>
              </a:solidFill>
              <a:latin typeface="Calibri"/>
              <a:ea typeface="Calibri"/>
              <a:cs typeface="Calibri"/>
              <a:sym typeface="Calibri"/>
            </a:endParaRPr>
          </a:p>
          <a:p>
            <a:pPr indent="-311150" lvl="0" marL="457200" rtl="0" algn="l">
              <a:lnSpc>
                <a:spcPct val="115000"/>
              </a:lnSpc>
              <a:spcBef>
                <a:spcPts val="120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Traditional machine learning techniques like SVMs, decision trees, and ensemble methods have been used for emotion </a:t>
            </a:r>
            <a:r>
              <a:rPr lang="en" sz="1300">
                <a:solidFill>
                  <a:srgbClr val="233A44"/>
                </a:solidFill>
                <a:latin typeface="Calibri"/>
                <a:ea typeface="Calibri"/>
                <a:cs typeface="Calibri"/>
                <a:sym typeface="Calibri"/>
              </a:rPr>
              <a:t>detection</a:t>
            </a:r>
            <a:r>
              <a:rPr lang="en" sz="1300">
                <a:solidFill>
                  <a:srgbClr val="233A44"/>
                </a:solidFill>
                <a:latin typeface="Calibri"/>
                <a:ea typeface="Calibri"/>
                <a:cs typeface="Calibri"/>
                <a:sym typeface="Calibri"/>
              </a:rPr>
              <a:t>.</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These approaches struggled to capture the complexity of facial expressions and nuanced emotional states.</a:t>
            </a:r>
            <a:endParaRPr sz="1300">
              <a:solidFill>
                <a:srgbClr val="233A44"/>
              </a:solidFill>
              <a:latin typeface="Calibri"/>
              <a:ea typeface="Calibri"/>
              <a:cs typeface="Calibri"/>
              <a:sym typeface="Calibri"/>
            </a:endParaRPr>
          </a:p>
          <a:p>
            <a:pPr indent="-311150" lvl="0" marL="457200" rtl="0" algn="l">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In later stages of development, deep learning techniques, particularly Convolutional Neural Networks (CNNs), have revolutionized image classification tasks.</a:t>
            </a:r>
            <a:endParaRPr sz="1300">
              <a:solidFill>
                <a:srgbClr val="233A44"/>
              </a:solidFill>
              <a:latin typeface="Calibri"/>
              <a:ea typeface="Calibri"/>
              <a:cs typeface="Calibri"/>
              <a:sym typeface="Calibri"/>
            </a:endParaRPr>
          </a:p>
        </p:txBody>
      </p:sp>
      <p:pic>
        <p:nvPicPr>
          <p:cNvPr id="171" name="Google Shape;171;p18"/>
          <p:cNvPicPr preferRelativeResize="0"/>
          <p:nvPr/>
        </p:nvPicPr>
        <p:blipFill>
          <a:blip r:embed="rId3">
            <a:alphaModFix/>
          </a:blip>
          <a:stretch>
            <a:fillRect/>
          </a:stretch>
        </p:blipFill>
        <p:spPr>
          <a:xfrm>
            <a:off x="2398625" y="2889100"/>
            <a:ext cx="4211851" cy="1783825"/>
          </a:xfrm>
          <a:prstGeom prst="rect">
            <a:avLst/>
          </a:prstGeom>
          <a:noFill/>
          <a:ln>
            <a:noFill/>
          </a:ln>
        </p:spPr>
      </p:pic>
      <p:sp>
        <p:nvSpPr>
          <p:cNvPr id="172" name="Google Shape;172;p18"/>
          <p:cNvSpPr txBox="1"/>
          <p:nvPr/>
        </p:nvSpPr>
        <p:spPr>
          <a:xfrm>
            <a:off x="1420200" y="4672925"/>
            <a:ext cx="6303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Calibri"/>
                <a:ea typeface="Calibri"/>
                <a:cs typeface="Calibri"/>
                <a:sym typeface="Calibri"/>
              </a:rPr>
              <a:t>https://www.rebellionresearch.com/what-are-graph-based-neural-networks</a:t>
            </a:r>
            <a:endParaRPr sz="11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819150" y="5775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Previous research </a:t>
            </a:r>
            <a:endParaRPr/>
          </a:p>
        </p:txBody>
      </p:sp>
      <p:sp>
        <p:nvSpPr>
          <p:cNvPr id="178" name="Google Shape;178;p19"/>
          <p:cNvSpPr txBox="1"/>
          <p:nvPr>
            <p:ph idx="1" type="body"/>
          </p:nvPr>
        </p:nvSpPr>
        <p:spPr>
          <a:xfrm>
            <a:off x="819150" y="1643200"/>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The survey emphasizes the importance of reliable datasets for training and validating FER models. That‘s important for subsequent work</a:t>
            </a:r>
            <a:endParaRPr/>
          </a:p>
          <a:p>
            <a:pPr indent="-311150" lvl="0" marL="457200" rtl="0" algn="l">
              <a:spcBef>
                <a:spcPts val="0"/>
              </a:spcBef>
              <a:spcAft>
                <a:spcPts val="0"/>
              </a:spcAft>
              <a:buSzPts val="1300"/>
              <a:buAutoNum type="arabicPeriod"/>
            </a:pPr>
            <a:r>
              <a:rPr lang="en"/>
              <a:t>A key finding from the analysis showed a marginally better precision for classical approaches compared to their neural network counterparts.But neural network-based approaches, providing a deep dive into the state-of-the-art techniques used in the domain .</a:t>
            </a:r>
            <a:endParaRPr/>
          </a:p>
          <a:p>
            <a:pPr indent="-311150" lvl="0" marL="457200" rtl="0" algn="l">
              <a:spcBef>
                <a:spcPts val="0"/>
              </a:spcBef>
              <a:spcAft>
                <a:spcPts val="0"/>
              </a:spcAft>
              <a:buSzPts val="1300"/>
              <a:buAutoNum type="arabicPeriod"/>
            </a:pPr>
            <a:r>
              <a:rPr lang="en"/>
              <a:t>Neural networks, especially deep learning models like convolutional neural networks (CNNs), tend to perform better as the size and variety of the dataset increase.</a:t>
            </a:r>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742075" y="451675"/>
            <a:ext cx="7505700" cy="65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a:t>
            </a:r>
            <a:endParaRPr/>
          </a:p>
        </p:txBody>
      </p:sp>
      <p:pic>
        <p:nvPicPr>
          <p:cNvPr id="184" name="Google Shape;184;p20"/>
          <p:cNvPicPr preferRelativeResize="0"/>
          <p:nvPr/>
        </p:nvPicPr>
        <p:blipFill>
          <a:blip r:embed="rId3">
            <a:alphaModFix/>
          </a:blip>
          <a:stretch>
            <a:fillRect/>
          </a:stretch>
        </p:blipFill>
        <p:spPr>
          <a:xfrm>
            <a:off x="1422525" y="1753025"/>
            <a:ext cx="5533075" cy="2766550"/>
          </a:xfrm>
          <a:prstGeom prst="rect">
            <a:avLst/>
          </a:prstGeom>
          <a:noFill/>
          <a:ln>
            <a:noFill/>
          </a:ln>
        </p:spPr>
      </p:pic>
      <p:sp>
        <p:nvSpPr>
          <p:cNvPr id="185" name="Google Shape;185;p20"/>
          <p:cNvSpPr txBox="1"/>
          <p:nvPr/>
        </p:nvSpPr>
        <p:spPr>
          <a:xfrm>
            <a:off x="866900" y="1352825"/>
            <a:ext cx="6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alibri"/>
                <a:ea typeface="Calibri"/>
                <a:cs typeface="Calibri"/>
                <a:sym typeface="Calibri"/>
              </a:rPr>
              <a:t>Link: https://www.kaggle.com/datasets/ananthu017/emotion-detection-fer/data</a:t>
            </a:r>
            <a:endParaRPr>
              <a:solidFill>
                <a:schemeClr val="dk2"/>
              </a:solidFill>
              <a:latin typeface="Calibri"/>
              <a:ea typeface="Calibri"/>
              <a:cs typeface="Calibri"/>
              <a:sym typeface="Calibri"/>
            </a:endParaRPr>
          </a:p>
        </p:txBody>
      </p:sp>
      <p:sp>
        <p:nvSpPr>
          <p:cNvPr id="186" name="Google Shape;186;p20"/>
          <p:cNvSpPr txBox="1"/>
          <p:nvPr/>
        </p:nvSpPr>
        <p:spPr>
          <a:xfrm>
            <a:off x="1720975" y="4575200"/>
            <a:ext cx="554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Calibri"/>
                <a:ea typeface="Calibri"/>
                <a:cs typeface="Calibri"/>
                <a:sym typeface="Calibri"/>
              </a:rPr>
              <a:t>https://www.kaggle.com/</a:t>
            </a:r>
            <a:endParaRPr sz="11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819150" y="633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Details:</a:t>
            </a:r>
            <a:endParaRPr/>
          </a:p>
        </p:txBody>
      </p:sp>
      <p:sp>
        <p:nvSpPr>
          <p:cNvPr id="192" name="Google Shape;192;p21"/>
          <p:cNvSpPr txBox="1"/>
          <p:nvPr>
            <p:ph idx="1" type="body"/>
          </p:nvPr>
        </p:nvSpPr>
        <p:spPr>
          <a:xfrm>
            <a:off x="819150" y="1489875"/>
            <a:ext cx="7505700" cy="1332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Total examples: 35,685</a:t>
            </a:r>
            <a:endParaRPr/>
          </a:p>
          <a:p>
            <a:pPr indent="-311150" lvl="0" marL="457200" rtl="0" algn="l">
              <a:spcBef>
                <a:spcPts val="0"/>
              </a:spcBef>
              <a:spcAft>
                <a:spcPts val="0"/>
              </a:spcAft>
              <a:buSzPts val="1300"/>
              <a:buChar char="●"/>
            </a:pPr>
            <a:r>
              <a:rPr lang="en"/>
              <a:t>Images are classified according to the emotional expressions depicted in the facial features, including happiness, neutrality, sadness, anger, surprise, disgust, and fear.</a:t>
            </a:r>
            <a:endParaRPr/>
          </a:p>
          <a:p>
            <a:pPr indent="-311150" lvl="0" marL="457200" rtl="0" algn="l">
              <a:spcBef>
                <a:spcPts val="0"/>
              </a:spcBef>
              <a:spcAft>
                <a:spcPts val="0"/>
              </a:spcAft>
              <a:buSzPts val="1300"/>
              <a:buChar char="●"/>
            </a:pPr>
            <a:r>
              <a:rPr lang="en"/>
              <a:t>Image size: 48x48 pixels</a:t>
            </a:r>
            <a:endParaRPr/>
          </a:p>
          <a:p>
            <a:pPr indent="-311150" lvl="0" marL="457200" rtl="0" algn="l">
              <a:spcBef>
                <a:spcPts val="0"/>
              </a:spcBef>
              <a:spcAft>
                <a:spcPts val="0"/>
              </a:spcAft>
              <a:buSzPts val="1300"/>
              <a:buChar char="●"/>
            </a:pPr>
            <a:r>
              <a:rPr lang="en"/>
              <a:t>Images are in grayscale.</a:t>
            </a:r>
            <a:endParaRPr/>
          </a:p>
        </p:txBody>
      </p:sp>
      <p:pic>
        <p:nvPicPr>
          <p:cNvPr id="193" name="Google Shape;193;p21"/>
          <p:cNvPicPr preferRelativeResize="0"/>
          <p:nvPr/>
        </p:nvPicPr>
        <p:blipFill>
          <a:blip r:embed="rId3">
            <a:alphaModFix/>
          </a:blip>
          <a:stretch>
            <a:fillRect/>
          </a:stretch>
        </p:blipFill>
        <p:spPr>
          <a:xfrm>
            <a:off x="1722400" y="3176400"/>
            <a:ext cx="1295400" cy="1219200"/>
          </a:xfrm>
          <a:prstGeom prst="rect">
            <a:avLst/>
          </a:prstGeom>
          <a:noFill/>
          <a:ln>
            <a:noFill/>
          </a:ln>
        </p:spPr>
      </p:pic>
      <p:pic>
        <p:nvPicPr>
          <p:cNvPr id="194" name="Google Shape;194;p21"/>
          <p:cNvPicPr preferRelativeResize="0"/>
          <p:nvPr/>
        </p:nvPicPr>
        <p:blipFill>
          <a:blip r:embed="rId4">
            <a:alphaModFix/>
          </a:blip>
          <a:stretch>
            <a:fillRect/>
          </a:stretch>
        </p:blipFill>
        <p:spPr>
          <a:xfrm>
            <a:off x="3718238" y="3157350"/>
            <a:ext cx="1259174" cy="1219200"/>
          </a:xfrm>
          <a:prstGeom prst="rect">
            <a:avLst/>
          </a:prstGeom>
          <a:noFill/>
          <a:ln>
            <a:noFill/>
          </a:ln>
        </p:spPr>
      </p:pic>
      <p:pic>
        <p:nvPicPr>
          <p:cNvPr id="195" name="Google Shape;195;p21"/>
          <p:cNvPicPr preferRelativeResize="0"/>
          <p:nvPr/>
        </p:nvPicPr>
        <p:blipFill>
          <a:blip r:embed="rId5">
            <a:alphaModFix/>
          </a:blip>
          <a:stretch>
            <a:fillRect/>
          </a:stretch>
        </p:blipFill>
        <p:spPr>
          <a:xfrm>
            <a:off x="5677839" y="3157350"/>
            <a:ext cx="1181686" cy="121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